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672" r:id="rId3"/>
    <p:sldId id="679" r:id="rId4"/>
    <p:sldId id="688" r:id="rId5"/>
    <p:sldId id="661" r:id="rId6"/>
    <p:sldId id="267" r:id="rId7"/>
    <p:sldId id="690" r:id="rId8"/>
    <p:sldId id="707" r:id="rId9"/>
    <p:sldId id="699" r:id="rId10"/>
    <p:sldId id="698" r:id="rId11"/>
    <p:sldId id="689" r:id="rId12"/>
    <p:sldId id="709" r:id="rId13"/>
    <p:sldId id="696" r:id="rId14"/>
    <p:sldId id="702" r:id="rId15"/>
    <p:sldId id="705" r:id="rId16"/>
    <p:sldId id="703" r:id="rId17"/>
    <p:sldId id="706" r:id="rId18"/>
    <p:sldId id="704" r:id="rId19"/>
    <p:sldId id="708" r:id="rId20"/>
    <p:sldId id="273" r:id="rId21"/>
    <p:sldId id="700" r:id="rId22"/>
    <p:sldId id="701" r:id="rId23"/>
    <p:sldId id="686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8" autoAdjust="0"/>
    <p:restoredTop sz="28636" autoAdjust="0"/>
  </p:normalViewPr>
  <p:slideViewPr>
    <p:cSldViewPr snapToGrid="0">
      <p:cViewPr varScale="1">
        <p:scale>
          <a:sx n="25" d="100"/>
          <a:sy n="25" d="100"/>
        </p:scale>
        <p:origin x="29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2D1A5-5BC6-4ED3-94F7-B0DDA5CE0E3F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13FA4-2524-42AF-8099-B99C304E2A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02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7CF7D-FB53-4447-99C1-872F7CA4E13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893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13FA4-2524-42AF-8099-B99C304E2AA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560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13FA4-2524-42AF-8099-B99C304E2AA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472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13FA4-2524-42AF-8099-B99C304E2AA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625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13FA4-2524-42AF-8099-B99C304E2AA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453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l-NL" dirty="0"/>
            </a:b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13FA4-2524-42AF-8099-B99C304E2AA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822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13FA4-2524-42AF-8099-B99C304E2AA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221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13FA4-2524-42AF-8099-B99C304E2AA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207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13FA4-2524-42AF-8099-B99C304E2AA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9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7CF7D-FB53-4447-99C1-872F7CA4E136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6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13FA4-2524-42AF-8099-B99C304E2AA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22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13FA4-2524-42AF-8099-B99C304E2AA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257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7CF7D-FB53-4447-99C1-872F7CA4E13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234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13FA4-2524-42AF-8099-B99C304E2AA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115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13FA4-2524-42AF-8099-B99C304E2AA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264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13FA4-2524-42AF-8099-B99C304E2AA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295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13FA4-2524-42AF-8099-B99C304E2AA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482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13FA4-2524-42AF-8099-B99C304E2AA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17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EC72-6134-40CB-B188-E3FD541A2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11DAB-5309-400E-B4EE-F73D1318C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46E68-14A2-477A-A416-B39A0B21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37CD-870F-4497-987B-18DA0A08EE06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E8D9F-9DD3-4302-8B0E-B3DC0442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3934E-D499-41F8-8664-ED3C2D24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9E52-6734-4EB3-9A08-CA10DCC749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30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778EB-FE0E-4D7A-A35A-042F5A5D7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6CCA0-A3EA-4949-AEE7-19387BF29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FB3D3-88E3-4FF5-BC70-21960D94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37CD-870F-4497-987B-18DA0A08EE06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D2D31-22CC-44C9-A633-7B152CD4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17A7F-820A-4948-A705-6FA7EE58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9E52-6734-4EB3-9A08-CA10DCC749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07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1598C-8B3C-4CDE-9512-D7183A260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54A96-E4A7-4441-BAF7-679DFDC49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0FE32-9AD0-450D-9145-4A672412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37CD-870F-4497-987B-18DA0A08EE06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B8E3D-06B0-46A2-B277-7F508EE81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9AA07-2CD6-4188-B506-D58EA5D8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9E52-6734-4EB3-9A08-CA10DCC749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597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8B40-2971-4BCD-A21E-748CE71D4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49352-8D48-4A75-9FA3-53242CF30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68C37-0DA8-4D60-A9EC-93957B2D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37CD-870F-4497-987B-18DA0A08EE06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FCFD3-168B-4789-B283-3983CC95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6C739-BE5A-462E-8D57-18A265371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9E52-6734-4EB3-9A08-CA10DCC749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870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2AEE-61AA-413A-AA27-15DAA5F18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C417F-5F4D-4A0E-BE6D-77CB120E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55141-6851-498B-8B3E-50BBA2911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37CD-870F-4497-987B-18DA0A08EE06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2C35D-93F7-4D45-ABEE-BF36D8A89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B9BE2-3D0C-4E03-828F-D256682E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9E52-6734-4EB3-9A08-CA10DCC749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61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5F7E-EFB7-450D-8633-77F512AE5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472EC-D215-434D-9592-17CE860B7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F0615-5933-4A49-AFA2-9DF1FA627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59CAF-5AAE-45C0-B134-3C44EDE85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37CD-870F-4497-987B-18DA0A08EE06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5CC45-276A-40FA-86F8-99DF7F3C9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24FDE-C364-46B2-9B99-E230C3DB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9E52-6734-4EB3-9A08-CA10DCC749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30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9952-B96A-48F4-B0DA-62BD2153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B30C2-B617-4A70-9C61-34E346586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B13C9-8814-4E33-BD51-E52C89AA6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53BF84-3E88-42BC-A755-A6C2F6964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2C33C-3CD8-458F-86F2-65B1D2716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23279E-E5FF-4C2F-B82C-088D8404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37CD-870F-4497-987B-18DA0A08EE06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972EC3-7A39-479C-A5B2-381F1AD2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22CCE0-438F-4BFE-8735-7FEB0B99D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9E52-6734-4EB3-9A08-CA10DCC749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69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68743-240E-4C8D-96B7-0BF4E1782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D29933-0045-435B-92B3-F14B447A8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37CD-870F-4497-987B-18DA0A08EE06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D55E6-1627-4721-B1C1-BBCD6636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5CA36-5957-450D-97B1-1DB45B45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9E52-6734-4EB3-9A08-CA10DCC749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65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6CC5B-D9CD-4398-8B11-F14DC143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37CD-870F-4497-987B-18DA0A08EE06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929BB-1481-4B3D-9DC0-6B7C26E77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5E1C3-AEB6-4D6F-BA80-CA2F0C71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9E52-6734-4EB3-9A08-CA10DCC749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08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2893-0462-4DCA-8A7E-E37BCB998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9A53C-12D0-46C4-A653-37B282029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6E529-B5DB-4DA9-8509-56558B6B5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C91CC-0B94-464D-9737-2AEB1020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37CD-870F-4497-987B-18DA0A08EE06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AB1F6-F091-48B0-946D-5945242E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5F344-874E-43B8-B907-BE2C5B56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9E52-6734-4EB3-9A08-CA10DCC749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07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17E5-8C66-48CE-B7BA-6FCA25C58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59625C-1D0A-494F-A86F-AAB069381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FA02B-5308-4D0F-8FAD-20AF49A6D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99101-EE60-4FDF-91DD-D151B12C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37CD-870F-4497-987B-18DA0A08EE06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30EE9-6494-4CA3-AB70-F0B421C2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63F6F-5C87-4F2F-B9B1-DF248A55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9E52-6734-4EB3-9A08-CA10DCC749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53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B3CD96-2C62-444E-AE85-8868A9BB2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E7032-B9AF-4D96-8A9E-884D986C0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CA77C-BA23-4392-99B9-87FD6B6B5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137CD-870F-4497-987B-18DA0A08EE06}" type="datetimeFigureOut">
              <a:rPr lang="nl-NL" smtClean="0"/>
              <a:t>17-9-2020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05F59-E15C-4471-8E8C-21DE1A5B2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67F79-38AF-43C9-9A71-0D243B9C3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49E52-6734-4EB3-9A08-CA10DCC749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40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rJWx7P6uL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srJWx7P6uL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8080"/>
              </a:highligh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CECC4-8B13-4162-BEFD-FC34F0D9E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4700">
                <a:solidFill>
                  <a:srgbClr val="FFFFFF"/>
                </a:solidFill>
              </a:rPr>
              <a:t>Het bevorderen van formatief toetsen: van theorie naar praktijk</a:t>
            </a:r>
            <a:endParaRPr lang="nl-NL" sz="47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036F93-747A-4DC3-85D9-573435AFD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Jörgen van Remoortere en </a:t>
            </a:r>
            <a:r>
              <a:rPr lang="en-US" dirty="0" err="1">
                <a:solidFill>
                  <a:srgbClr val="FFFFFF"/>
                </a:solidFill>
              </a:rPr>
              <a:t>Jitske</a:t>
            </a:r>
            <a:r>
              <a:rPr lang="en-US" dirty="0">
                <a:solidFill>
                  <a:srgbClr val="FFFFFF"/>
                </a:solidFill>
              </a:rPr>
              <a:t> de Vries</a:t>
            </a:r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B94729-0B60-4FCC-ACF5-ACBA68844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2850" cy="710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387997A-82AE-4B6B-B102-4BE54FDE8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710" y="0"/>
            <a:ext cx="971600" cy="7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86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E81C2-E120-4128-80F8-D52DB8D3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Denk</a:t>
            </a:r>
            <a:r>
              <a:rPr lang="en-US" b="1" dirty="0"/>
              <a:t> </a:t>
            </a:r>
            <a:r>
              <a:rPr lang="en-US" b="1" dirty="0" err="1"/>
              <a:t>aan</a:t>
            </a:r>
            <a:r>
              <a:rPr lang="en-US" b="1" dirty="0"/>
              <a:t> je eigen </a:t>
            </a:r>
            <a:r>
              <a:rPr lang="en-US" b="1" dirty="0" err="1"/>
              <a:t>interpretatie</a:t>
            </a:r>
            <a:endParaRPr lang="nl-NL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63944E9-2F69-4382-99BF-F685240869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286452"/>
              </p:ext>
            </p:extLst>
          </p:nvPr>
        </p:nvGraphicFramePr>
        <p:xfrm>
          <a:off x="885480" y="2702883"/>
          <a:ext cx="10421040" cy="26021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73680">
                  <a:extLst>
                    <a:ext uri="{9D8B030D-6E8A-4147-A177-3AD203B41FA5}">
                      <a16:colId xmlns:a16="http://schemas.microsoft.com/office/drawing/2014/main" val="3797270781"/>
                    </a:ext>
                  </a:extLst>
                </a:gridCol>
                <a:gridCol w="3473680">
                  <a:extLst>
                    <a:ext uri="{9D8B030D-6E8A-4147-A177-3AD203B41FA5}">
                      <a16:colId xmlns:a16="http://schemas.microsoft.com/office/drawing/2014/main" val="917425119"/>
                    </a:ext>
                  </a:extLst>
                </a:gridCol>
                <a:gridCol w="3473680">
                  <a:extLst>
                    <a:ext uri="{9D8B030D-6E8A-4147-A177-3AD203B41FA5}">
                      <a16:colId xmlns:a16="http://schemas.microsoft.com/office/drawing/2014/main" val="712936128"/>
                    </a:ext>
                  </a:extLst>
                </a:gridCol>
              </a:tblGrid>
              <a:tr h="278597">
                <a:tc>
                  <a:txBody>
                    <a:bodyPr/>
                    <a:lstStyle/>
                    <a:p>
                      <a:endParaRPr lang="nl-NL" dirty="0">
                        <a:highlight>
                          <a:srgbClr val="808080"/>
                        </a:highlight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Interpretatie</a:t>
                      </a:r>
                      <a:r>
                        <a:rPr lang="en-US" dirty="0"/>
                        <a:t> 1</a:t>
                      </a:r>
                      <a:endParaRPr lang="nl-NL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Interpretatie</a:t>
                      </a:r>
                      <a:r>
                        <a:rPr lang="en-US" dirty="0"/>
                        <a:t> 2</a:t>
                      </a:r>
                      <a:endParaRPr lang="nl-NL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56935"/>
                  </a:ext>
                </a:extLst>
              </a:tr>
              <a:tr h="1047661">
                <a:tc>
                  <a:txBody>
                    <a:bodyPr/>
                    <a:lstStyle/>
                    <a:p>
                      <a:r>
                        <a:rPr lang="en-US" dirty="0"/>
                        <a:t>Hoe</a:t>
                      </a:r>
                      <a:endParaRPr lang="nl-NL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Leerlingen </a:t>
                      </a:r>
                      <a:r>
                        <a:rPr lang="en-US" dirty="0" err="1"/>
                        <a:t>hebben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niet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geleerd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druk</a:t>
                      </a:r>
                      <a:r>
                        <a:rPr lang="en-US" dirty="0"/>
                        <a:t> met </a:t>
                      </a:r>
                      <a:r>
                        <a:rPr lang="en-US" dirty="0" err="1"/>
                        <a:t>baantjes</a:t>
                      </a:r>
                      <a:r>
                        <a:rPr lang="en-US" dirty="0"/>
                        <a:t>), </a:t>
                      </a:r>
                      <a:r>
                        <a:rPr lang="en-US" dirty="0" err="1"/>
                        <a:t>daarom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weten</a:t>
                      </a:r>
                      <a:r>
                        <a:rPr lang="en-US" dirty="0"/>
                        <a:t> ze </a:t>
                      </a:r>
                      <a:r>
                        <a:rPr lang="en-US" dirty="0" err="1"/>
                        <a:t>niet</a:t>
                      </a:r>
                      <a:r>
                        <a:rPr lang="en-US" dirty="0"/>
                        <a:t> hoe ze </a:t>
                      </a:r>
                      <a:r>
                        <a:rPr lang="en-US" dirty="0" err="1"/>
                        <a:t>dit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moeten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vereenvoudigen</a:t>
                      </a:r>
                      <a:r>
                        <a:rPr lang="en-US" dirty="0"/>
                        <a:t>.</a:t>
                      </a:r>
                      <a:endParaRPr lang="nl-NL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Ze </a:t>
                      </a:r>
                      <a:r>
                        <a:rPr lang="en-US" dirty="0" err="1"/>
                        <a:t>hebben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misconceptie</a:t>
                      </a:r>
                      <a:r>
                        <a:rPr lang="en-US" dirty="0"/>
                        <a:t>, maar </a:t>
                      </a:r>
                      <a:r>
                        <a:rPr lang="en-US" dirty="0" err="1"/>
                        <a:t>zien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zelf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niet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Hierdoor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blijven</a:t>
                      </a:r>
                      <a:r>
                        <a:rPr lang="en-US" dirty="0"/>
                        <a:t> ze </a:t>
                      </a:r>
                      <a:r>
                        <a:rPr lang="en-US" dirty="0" err="1"/>
                        <a:t>dezelfde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fout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maken</a:t>
                      </a:r>
                      <a:r>
                        <a:rPr lang="en-US" dirty="0"/>
                        <a:t>.</a:t>
                      </a:r>
                      <a:endParaRPr lang="nl-NL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535889"/>
                  </a:ext>
                </a:extLst>
              </a:tr>
              <a:tr h="1047661">
                <a:tc>
                  <a:txBody>
                    <a:bodyPr/>
                    <a:lstStyle/>
                    <a:p>
                      <a:r>
                        <a:rPr lang="en-US" dirty="0"/>
                        <a:t>Wat</a:t>
                      </a:r>
                      <a:endParaRPr lang="nl-NL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Ze </a:t>
                      </a:r>
                      <a:r>
                        <a:rPr lang="en-US" dirty="0" err="1"/>
                        <a:t>moeten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nog</a:t>
                      </a:r>
                      <a:r>
                        <a:rPr lang="en-US" dirty="0"/>
                        <a:t> maar </a:t>
                      </a:r>
                      <a:r>
                        <a:rPr lang="en-US" dirty="0" err="1"/>
                        <a:t>eens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opgaven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oefenen</a:t>
                      </a:r>
                      <a:r>
                        <a:rPr lang="en-US" dirty="0"/>
                        <a:t>.</a:t>
                      </a:r>
                      <a:endParaRPr lang="nl-NL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Samen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opgave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maken</a:t>
                      </a:r>
                      <a:r>
                        <a:rPr lang="en-US" dirty="0"/>
                        <a:t> of </a:t>
                      </a:r>
                      <a:r>
                        <a:rPr lang="en-US" dirty="0" err="1"/>
                        <a:t>invulopgaven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gebruiken</a:t>
                      </a:r>
                      <a:r>
                        <a:rPr lang="en-US" dirty="0"/>
                        <a:t>.</a:t>
                      </a:r>
                      <a:endParaRPr lang="nl-NL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5553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B29F00-7CFA-405D-90B8-B219C3D8C3F3}"/>
                  </a:ext>
                </a:extLst>
              </p:cNvPr>
              <p:cNvSpPr txBox="1"/>
              <p:nvPr/>
            </p:nvSpPr>
            <p:spPr>
              <a:xfrm>
                <a:off x="1318955" y="1934694"/>
                <a:ext cx="9554090" cy="524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Probleem</a:t>
                </a:r>
                <a:r>
                  <a:rPr lang="en-US" b="1" dirty="0"/>
                  <a:t>: </a:t>
                </a:r>
                <a:r>
                  <a:rPr lang="en-US" dirty="0"/>
                  <a:t>Leerlingen </a:t>
                </a:r>
                <a:r>
                  <a:rPr lang="en-US" dirty="0" err="1"/>
                  <a:t>moeten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vereenvoudigen</a:t>
                </a:r>
                <a:r>
                  <a:rPr lang="en-US" dirty="0"/>
                  <a:t>, maar </a:t>
                </a:r>
                <a:r>
                  <a:rPr lang="en-US" dirty="0" err="1"/>
                  <a:t>komen</a:t>
                </a:r>
                <a:r>
                  <a:rPr lang="en-US" dirty="0"/>
                  <a:t> </a:t>
                </a:r>
                <a:r>
                  <a:rPr lang="en-US" dirty="0" err="1"/>
                  <a:t>telkens</a:t>
                </a:r>
                <a:r>
                  <a:rPr lang="en-US" dirty="0"/>
                  <a:t> op                                   </a:t>
                </a:r>
                <a:r>
                  <a:rPr lang="en-US" dirty="0" err="1"/>
                  <a:t>uit</a:t>
                </a:r>
                <a:r>
                  <a:rPr lang="en-US" dirty="0"/>
                  <a:t>.</a:t>
                </a:r>
                <a:endParaRPr lang="nl-N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B29F00-7CFA-405D-90B8-B219C3D8C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955" y="1934694"/>
                <a:ext cx="9554090" cy="524182"/>
              </a:xfrm>
              <a:prstGeom prst="rect">
                <a:avLst/>
              </a:prstGeom>
              <a:blipFill>
                <a:blip r:embed="rId3"/>
                <a:stretch>
                  <a:fillRect l="-510" b="-697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AED8A0A-3808-4851-AB7A-DD1121A09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465" y="2059449"/>
            <a:ext cx="1730566" cy="2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2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662C5-C036-47E9-905D-CF902D292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Peer feedback: single point rubric</a:t>
            </a:r>
            <a:endParaRPr lang="nl-NL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B004FA-CEBD-4B71-A9CA-38CEB3F5B2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040297"/>
              </p:ext>
            </p:extLst>
          </p:nvPr>
        </p:nvGraphicFramePr>
        <p:xfrm>
          <a:off x="838200" y="1690688"/>
          <a:ext cx="10515597" cy="460012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25983986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18010887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939702603"/>
                    </a:ext>
                  </a:extLst>
                </a:gridCol>
              </a:tblGrid>
              <a:tr h="5750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Wat </a:t>
                      </a:r>
                      <a:r>
                        <a:rPr lang="en-US" dirty="0" err="1"/>
                        <a:t>gaat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goed</a:t>
                      </a:r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Leerdoel</a:t>
                      </a:r>
                      <a:endParaRPr lang="nl-NL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Wat </a:t>
                      </a:r>
                      <a:r>
                        <a:rPr lang="en-US" dirty="0" err="1"/>
                        <a:t>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beter</a:t>
                      </a:r>
                      <a:r>
                        <a:rPr lang="en-US" dirty="0"/>
                        <a:t>?</a:t>
                      </a:r>
                      <a:endParaRPr lang="nl-NL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989506"/>
                  </a:ext>
                </a:extLst>
              </a:tr>
              <a:tr h="57501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606377"/>
                  </a:ext>
                </a:extLst>
              </a:tr>
              <a:tr h="575016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690833"/>
                  </a:ext>
                </a:extLst>
              </a:tr>
              <a:tr h="57501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046339"/>
                  </a:ext>
                </a:extLst>
              </a:tr>
              <a:tr h="57501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255534"/>
                  </a:ext>
                </a:extLst>
              </a:tr>
              <a:tr h="57501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997551"/>
                  </a:ext>
                </a:extLst>
              </a:tr>
              <a:tr h="57501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014322"/>
                  </a:ext>
                </a:extLst>
              </a:tr>
              <a:tr h="57501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496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17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662C5-C036-47E9-905D-CF902D292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Peer feedback: single point rubric</a:t>
            </a:r>
            <a:endParaRPr lang="nl-NL" b="1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AD2A5B8-A2BB-4819-BF85-DDFDABDE7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0766" y="2486946"/>
            <a:ext cx="6315075" cy="1524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9FFB2E4-E399-4CE5-94AC-982E8575453E}"/>
              </a:ext>
            </a:extLst>
          </p:cNvPr>
          <p:cNvSpPr txBox="1"/>
          <p:nvPr/>
        </p:nvSpPr>
        <p:spPr>
          <a:xfrm>
            <a:off x="1670304" y="4547616"/>
            <a:ext cx="830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Opmerking  &lt;-&gt; Aanzetten tot denken/actie</a:t>
            </a:r>
          </a:p>
        </p:txBody>
      </p:sp>
    </p:spTree>
    <p:extLst>
      <p:ext uri="{BB962C8B-B14F-4D97-AF65-F5344CB8AC3E}">
        <p14:creationId xmlns:p14="http://schemas.microsoft.com/office/powerpoint/2010/main" val="341724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5759-55B8-4B36-B5E4-24910E71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Beslisboom</a:t>
            </a:r>
            <a:r>
              <a:rPr lang="en-US" b="1" dirty="0"/>
              <a:t> Harry Fletcher-Wood</a:t>
            </a:r>
            <a:endParaRPr lang="nl-NL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6952F9-BA79-4D69-92B1-758C5F4C1B38}"/>
              </a:ext>
            </a:extLst>
          </p:cNvPr>
          <p:cNvSpPr/>
          <p:nvPr/>
        </p:nvSpPr>
        <p:spPr>
          <a:xfrm>
            <a:off x="381785" y="2591568"/>
            <a:ext cx="1479666" cy="132556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Weten</a:t>
            </a:r>
            <a:r>
              <a:rPr lang="en-US" dirty="0"/>
              <a:t> leerlingen </a:t>
            </a:r>
            <a:r>
              <a:rPr lang="en-US" dirty="0" err="1"/>
              <a:t>genoeg</a:t>
            </a:r>
            <a:r>
              <a:rPr lang="en-US" dirty="0"/>
              <a:t> om </a:t>
            </a:r>
            <a:r>
              <a:rPr lang="en-US" dirty="0" err="1"/>
              <a:t>er</a:t>
            </a:r>
            <a:r>
              <a:rPr lang="en-US" dirty="0"/>
              <a:t> wat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595F25-7F49-4B64-9BB6-C1AF320496CE}"/>
              </a:ext>
            </a:extLst>
          </p:cNvPr>
          <p:cNvSpPr/>
          <p:nvPr/>
        </p:nvSpPr>
        <p:spPr>
          <a:xfrm>
            <a:off x="2415289" y="2591568"/>
            <a:ext cx="1479666" cy="132556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Is de </a:t>
            </a:r>
            <a:r>
              <a:rPr lang="en-US" dirty="0" err="1"/>
              <a:t>taak</a:t>
            </a:r>
            <a:r>
              <a:rPr lang="en-US" dirty="0"/>
              <a:t> </a:t>
            </a:r>
            <a:r>
              <a:rPr lang="en-US" dirty="0" err="1"/>
              <a:t>moeilijk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314287-51BD-428E-AB43-C4C06CD1C360}"/>
              </a:ext>
            </a:extLst>
          </p:cNvPr>
          <p:cNvSpPr/>
          <p:nvPr/>
        </p:nvSpPr>
        <p:spPr>
          <a:xfrm>
            <a:off x="4448793" y="2591568"/>
            <a:ext cx="1479667" cy="132556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Hebben</a:t>
            </a:r>
            <a:r>
              <a:rPr lang="en-US" dirty="0"/>
              <a:t> leerlingen </a:t>
            </a:r>
            <a:r>
              <a:rPr lang="en-US" dirty="0" err="1"/>
              <a:t>genoeg</a:t>
            </a:r>
            <a:r>
              <a:rPr lang="en-US" dirty="0"/>
              <a:t> </a:t>
            </a:r>
            <a:r>
              <a:rPr lang="en-US" dirty="0" err="1"/>
              <a:t>geoefend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51EBFC-E500-4CF1-8BCB-927C52C5B861}"/>
              </a:ext>
            </a:extLst>
          </p:cNvPr>
          <p:cNvSpPr/>
          <p:nvPr/>
        </p:nvSpPr>
        <p:spPr>
          <a:xfrm>
            <a:off x="6482299" y="2591568"/>
            <a:ext cx="1479666" cy="132588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Zorgt</a:t>
            </a:r>
            <a:r>
              <a:rPr lang="en-US" dirty="0"/>
              <a:t> de </a:t>
            </a:r>
            <a:r>
              <a:rPr lang="en-US" dirty="0" err="1"/>
              <a:t>taak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feedback?</a:t>
            </a:r>
            <a:endParaRPr lang="nl-NL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7105B7-7CE1-4758-8046-43AE5F8D3690}"/>
              </a:ext>
            </a:extLst>
          </p:cNvPr>
          <p:cNvSpPr/>
          <p:nvPr/>
        </p:nvSpPr>
        <p:spPr>
          <a:xfrm>
            <a:off x="8515801" y="2600286"/>
            <a:ext cx="1479666" cy="132588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Hebben</a:t>
            </a:r>
            <a:r>
              <a:rPr lang="en-US" dirty="0"/>
              <a:t> leerlingen </a:t>
            </a:r>
            <a:r>
              <a:rPr lang="en-US" dirty="0" err="1"/>
              <a:t>hun</a:t>
            </a:r>
            <a:r>
              <a:rPr lang="en-US" dirty="0"/>
              <a:t> best </a:t>
            </a:r>
            <a:r>
              <a:rPr lang="en-US" dirty="0" err="1"/>
              <a:t>gedaan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0D1BA7-EF26-4B45-BB08-3302224F3114}"/>
              </a:ext>
            </a:extLst>
          </p:cNvPr>
          <p:cNvSpPr/>
          <p:nvPr/>
        </p:nvSpPr>
        <p:spPr>
          <a:xfrm>
            <a:off x="10528853" y="2600286"/>
            <a:ext cx="1479666" cy="132588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Feedback</a:t>
            </a:r>
            <a:endParaRPr lang="nl-NL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02C05B-A839-4E9D-A0B4-998F8FC4DC0E}"/>
              </a:ext>
            </a:extLst>
          </p:cNvPr>
          <p:cNvSpPr/>
          <p:nvPr/>
        </p:nvSpPr>
        <p:spPr>
          <a:xfrm>
            <a:off x="381785" y="4267535"/>
            <a:ext cx="1479666" cy="132556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Geef</a:t>
            </a:r>
            <a:r>
              <a:rPr lang="en-US" dirty="0"/>
              <a:t> de </a:t>
            </a:r>
            <a:r>
              <a:rPr lang="en-US" dirty="0" err="1"/>
              <a:t>instructie</a:t>
            </a:r>
            <a:r>
              <a:rPr lang="en-US" dirty="0"/>
              <a:t> </a:t>
            </a:r>
            <a:r>
              <a:rPr lang="en-US" dirty="0" err="1"/>
              <a:t>opnieuw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9F1C09-E5F8-4785-ADD8-7FDE8EEEFBA0}"/>
              </a:ext>
            </a:extLst>
          </p:cNvPr>
          <p:cNvSpPr/>
          <p:nvPr/>
        </p:nvSpPr>
        <p:spPr>
          <a:xfrm>
            <a:off x="2415289" y="4267534"/>
            <a:ext cx="1479666" cy="132556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Wacht</a:t>
            </a:r>
            <a:r>
              <a:rPr lang="en-US" dirty="0"/>
              <a:t> met feedback.</a:t>
            </a:r>
            <a:endParaRPr lang="nl-NL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4525B2-5869-4CBC-9D7D-3FC7ED1350F2}"/>
              </a:ext>
            </a:extLst>
          </p:cNvPr>
          <p:cNvSpPr/>
          <p:nvPr/>
        </p:nvSpPr>
        <p:spPr>
          <a:xfrm>
            <a:off x="4448793" y="4267534"/>
            <a:ext cx="1479666" cy="132556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Wacht</a:t>
            </a:r>
            <a:r>
              <a:rPr lang="en-US" dirty="0"/>
              <a:t> met feedback.</a:t>
            </a:r>
            <a:endParaRPr lang="nl-NL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AF1069-EB2F-4153-83B6-53625F267C13}"/>
              </a:ext>
            </a:extLst>
          </p:cNvPr>
          <p:cNvSpPr/>
          <p:nvPr/>
        </p:nvSpPr>
        <p:spPr>
          <a:xfrm>
            <a:off x="6482297" y="4267534"/>
            <a:ext cx="1479666" cy="132556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Wacht</a:t>
            </a:r>
            <a:r>
              <a:rPr lang="en-US" dirty="0"/>
              <a:t> met feedback.</a:t>
            </a:r>
            <a:endParaRPr lang="nl-NL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A05857A-A1F2-4D50-BBC3-594A3C33C390}"/>
              </a:ext>
            </a:extLst>
          </p:cNvPr>
          <p:cNvSpPr/>
          <p:nvPr/>
        </p:nvSpPr>
        <p:spPr>
          <a:xfrm>
            <a:off x="8515801" y="4267534"/>
            <a:ext cx="1479666" cy="132556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Laat</a:t>
            </a:r>
            <a:r>
              <a:rPr lang="en-US" dirty="0"/>
              <a:t> ze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nakijken</a:t>
            </a:r>
            <a:r>
              <a:rPr lang="en-US" dirty="0"/>
              <a:t>. </a:t>
            </a:r>
            <a:endParaRPr lang="nl-NL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87FF02-67EA-4DB9-93B4-A4AB4BEB6629}"/>
              </a:ext>
            </a:extLst>
          </p:cNvPr>
          <p:cNvCxnSpPr>
            <a:stCxn id="4" idx="2"/>
            <a:endCxn id="10" idx="0"/>
          </p:cNvCxnSpPr>
          <p:nvPr/>
        </p:nvCxnSpPr>
        <p:spPr>
          <a:xfrm>
            <a:off x="1121618" y="3917131"/>
            <a:ext cx="0" cy="350404"/>
          </a:xfrm>
          <a:prstGeom prst="straightConnector1">
            <a:avLst/>
          </a:prstGeom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3C0073-602B-4C50-8B18-D991D3D83F3A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>
            <a:off x="3155122" y="3917131"/>
            <a:ext cx="0" cy="350403"/>
          </a:xfrm>
          <a:prstGeom prst="straightConnector1">
            <a:avLst/>
          </a:prstGeom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E5A998-95EA-477A-A389-6DF4CE0952BB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 flipH="1">
            <a:off x="5188626" y="3917131"/>
            <a:ext cx="1" cy="350403"/>
          </a:xfrm>
          <a:prstGeom prst="straightConnector1">
            <a:avLst/>
          </a:prstGeom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2B6440-B906-4F5E-81D3-CCF8DA6C76B2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 flipH="1">
            <a:off x="7222130" y="3917448"/>
            <a:ext cx="2" cy="350086"/>
          </a:xfrm>
          <a:prstGeom prst="straightConnector1">
            <a:avLst/>
          </a:prstGeom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E73681-F069-49B2-AF12-38D97D00D754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>
            <a:off x="9255634" y="3926166"/>
            <a:ext cx="0" cy="341368"/>
          </a:xfrm>
          <a:prstGeom prst="straightConnector1">
            <a:avLst/>
          </a:prstGeom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F27476D-E701-45DE-A91A-E1EAD61DBF03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861450" y="3254191"/>
            <a:ext cx="553839" cy="159"/>
          </a:xfrm>
          <a:prstGeom prst="straightConnector1">
            <a:avLst/>
          </a:prstGeom>
          <a:ln w="349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83D39E4-E56B-49EB-9059-1AD2702F15EE}"/>
              </a:ext>
            </a:extLst>
          </p:cNvPr>
          <p:cNvCxnSpPr>
            <a:cxnSpLocks/>
          </p:cNvCxnSpPr>
          <p:nvPr/>
        </p:nvCxnSpPr>
        <p:spPr>
          <a:xfrm>
            <a:off x="3894954" y="3254032"/>
            <a:ext cx="553839" cy="159"/>
          </a:xfrm>
          <a:prstGeom prst="straightConnector1">
            <a:avLst/>
          </a:prstGeom>
          <a:ln w="349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1826E4D-2FA1-4970-B31E-4B6F050F91CD}"/>
              </a:ext>
            </a:extLst>
          </p:cNvPr>
          <p:cNvCxnSpPr>
            <a:cxnSpLocks/>
          </p:cNvCxnSpPr>
          <p:nvPr/>
        </p:nvCxnSpPr>
        <p:spPr>
          <a:xfrm>
            <a:off x="5928459" y="3254032"/>
            <a:ext cx="553839" cy="159"/>
          </a:xfrm>
          <a:prstGeom prst="straightConnector1">
            <a:avLst/>
          </a:prstGeom>
          <a:ln w="349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472BF7E-1180-4501-AA06-53010C8EB416}"/>
              </a:ext>
            </a:extLst>
          </p:cNvPr>
          <p:cNvCxnSpPr>
            <a:cxnSpLocks/>
          </p:cNvCxnSpPr>
          <p:nvPr/>
        </p:nvCxnSpPr>
        <p:spPr>
          <a:xfrm>
            <a:off x="7961963" y="3254032"/>
            <a:ext cx="553839" cy="159"/>
          </a:xfrm>
          <a:prstGeom prst="straightConnector1">
            <a:avLst/>
          </a:prstGeom>
          <a:ln w="349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1850306-B751-4776-AA07-2CA816D5C16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9995467" y="3263226"/>
            <a:ext cx="533386" cy="0"/>
          </a:xfrm>
          <a:prstGeom prst="straightConnector1">
            <a:avLst/>
          </a:prstGeom>
          <a:ln w="349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EE6149F4-ED3D-4CAA-B0C6-B80D541D1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12" y="345346"/>
            <a:ext cx="1238843" cy="174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562E-95F3-4921-832F-2781B447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Feedbackvormen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7597F-0C26-4C48-88E7-98C6DD51B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78" y="1825624"/>
            <a:ext cx="10410321" cy="4343527"/>
          </a:xfrm>
        </p:spPr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i="0" u="none" strike="noStrike" dirty="0">
                <a:solidFill>
                  <a:srgbClr val="000000"/>
                </a:solidFill>
                <a:effectLst/>
              </a:rPr>
              <a:t>Feedback - individueel</a:t>
            </a:r>
            <a:endParaRPr lang="nl-NL" sz="40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0" i="0" u="none" strike="noStrike" dirty="0">
                <a:solidFill>
                  <a:srgbClr val="000000"/>
                </a:solidFill>
                <a:effectLst/>
              </a:rPr>
              <a:t>Werken met een kleurcodering.</a:t>
            </a:r>
            <a:endParaRPr lang="nl-NL" sz="40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0" i="0" u="none" strike="noStrike" dirty="0">
                <a:solidFill>
                  <a:srgbClr val="000000"/>
                </a:solidFill>
                <a:effectLst/>
              </a:rPr>
              <a:t>Markeer de fout / de regel van de fout met een kleur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nl-NL" sz="40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0" i="0" u="none" strike="noStrike" dirty="0">
                <a:solidFill>
                  <a:srgbClr val="000000"/>
                </a:solidFill>
                <a:effectLst/>
              </a:rPr>
              <a:t>In de legenda:</a:t>
            </a:r>
            <a:endParaRPr lang="nl-NL" sz="4000" b="0" dirty="0">
              <a:effectLst/>
            </a:endParaRPr>
          </a:p>
          <a:p>
            <a:pPr lvl="1" fontAlgn="base">
              <a:spcBef>
                <a:spcPts val="0"/>
              </a:spcBef>
            </a:pPr>
            <a:r>
              <a:rPr lang="nl-NL" b="0" i="0" u="none" strike="noStrike" dirty="0">
                <a:solidFill>
                  <a:srgbClr val="000000"/>
                </a:solidFill>
                <a:effectLst/>
              </a:rPr>
              <a:t>Rekenfout</a:t>
            </a:r>
          </a:p>
          <a:p>
            <a:pPr lvl="1" fontAlgn="base">
              <a:spcBef>
                <a:spcPts val="0"/>
              </a:spcBef>
            </a:pPr>
            <a:r>
              <a:rPr lang="nl-NL" b="0" i="0" u="none" strike="noStrike" dirty="0">
                <a:solidFill>
                  <a:srgbClr val="000000"/>
                </a:solidFill>
                <a:effectLst/>
              </a:rPr>
              <a:t>Notatiefout</a:t>
            </a:r>
          </a:p>
          <a:p>
            <a:pPr lvl="1" fontAlgn="base">
              <a:spcBef>
                <a:spcPts val="0"/>
              </a:spcBef>
            </a:pPr>
            <a:r>
              <a:rPr lang="nl-NL" b="0" i="0" u="none" strike="noStrike" dirty="0">
                <a:solidFill>
                  <a:srgbClr val="000000"/>
                </a:solidFill>
                <a:effectLst/>
              </a:rPr>
              <a:t>Leesfout</a:t>
            </a:r>
          </a:p>
          <a:p>
            <a:pPr lvl="1" fontAlgn="base">
              <a:spcBef>
                <a:spcPts val="0"/>
              </a:spcBef>
            </a:pPr>
            <a:r>
              <a:rPr lang="nl-NL" b="0" i="0" u="none" strike="noStrike" dirty="0">
                <a:solidFill>
                  <a:srgbClr val="000000"/>
                </a:solidFill>
                <a:effectLst/>
              </a:rPr>
              <a:t>Onvolledig</a:t>
            </a:r>
          </a:p>
          <a:p>
            <a:pPr lvl="1" fontAlgn="base">
              <a:spcBef>
                <a:spcPts val="0"/>
              </a:spcBef>
            </a:pPr>
            <a:r>
              <a:rPr lang="nl-NL" b="0" i="0" u="none" strike="noStrike" dirty="0">
                <a:solidFill>
                  <a:srgbClr val="000000"/>
                </a:solidFill>
                <a:effectLst/>
              </a:rPr>
              <a:t>Verkeerde strategie / aanpak </a:t>
            </a:r>
          </a:p>
          <a:p>
            <a:pPr lvl="1" fontAlgn="base">
              <a:spcBef>
                <a:spcPts val="0"/>
              </a:spcBef>
            </a:pPr>
            <a:r>
              <a:rPr lang="nl-NL" b="0" i="0" u="none" strike="noStrike" dirty="0">
                <a:solidFill>
                  <a:srgbClr val="000000"/>
                </a:solidFill>
                <a:effectLst/>
              </a:rPr>
              <a:t>Goede strategie, maar niet goed toegepast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Een bijles voor jou - Studentoftheyear.nl">
            <a:extLst>
              <a:ext uri="{FF2B5EF4-FFF2-40B4-BE49-F238E27FC236}">
                <a16:creationId xmlns:a16="http://schemas.microsoft.com/office/drawing/2014/main" id="{FFAFB615-5588-4FB2-A42B-698E867F7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104" y="0"/>
            <a:ext cx="4120896" cy="25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00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8EA9D-FC95-4918-B003-67735080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- individueel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C4E539C-3BD7-4946-9F01-7D10EAF55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717" y="1317928"/>
            <a:ext cx="9566620" cy="554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83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EE74-7752-463E-86AD-B9AE07BA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Feedbackvormen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02691-E09C-47AB-813E-58B61CF9E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i="0" u="none" strike="noStrike" dirty="0">
                <a:solidFill>
                  <a:srgbClr val="000000"/>
                </a:solidFill>
                <a:effectLst/>
              </a:rPr>
              <a:t>Feedback – groep</a:t>
            </a:r>
            <a:endParaRPr lang="nl-NL" dirty="0"/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0" i="0" u="none" strike="noStrike" dirty="0">
                <a:solidFill>
                  <a:srgbClr val="000000"/>
                </a:solidFill>
                <a:effectLst/>
              </a:rPr>
              <a:t>Werken met feedbackstrookjes</a:t>
            </a:r>
            <a:endParaRPr lang="nl-NL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0" i="0" u="none" strike="noStrike" dirty="0">
                <a:solidFill>
                  <a:srgbClr val="000000"/>
                </a:solidFill>
                <a:effectLst/>
              </a:rPr>
              <a:t>Deze kent twee fasen: 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nl-NL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rgbClr val="000000"/>
                </a:solidFill>
              </a:rPr>
              <a:t>1. </a:t>
            </a:r>
            <a:r>
              <a:rPr lang="nl-NL" b="0" i="0" u="none" strike="noStrike" dirty="0">
                <a:solidFill>
                  <a:srgbClr val="000000"/>
                </a:solidFill>
                <a:effectLst/>
              </a:rPr>
              <a:t>de groep moet uitzoeken welke feedback bij welk werk hoort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nl-NL" dirty="0">
              <a:solidFill>
                <a:srgbClr val="000000"/>
              </a:solidFill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nl-NL" b="0" i="0" u="none" strike="noStrike" dirty="0">
                <a:solidFill>
                  <a:srgbClr val="000000"/>
                </a:solidFill>
                <a:effectLst/>
              </a:rPr>
              <a:t>2. de feedback per werk moet verwerkt worden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3.2 Meer over actief leren">
            <a:extLst>
              <a:ext uri="{FF2B5EF4-FFF2-40B4-BE49-F238E27FC236}">
                <a16:creationId xmlns:a16="http://schemas.microsoft.com/office/drawing/2014/main" id="{D0AFD502-DE4D-4FE1-BDFF-FB8361390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16" y="0"/>
            <a:ext cx="4291584" cy="287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24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DDCE7-73E9-4649-B587-A23229C3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- groep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DB85472-A44A-4FAF-A1EB-78B02AEAE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227" y="1873965"/>
            <a:ext cx="3743325" cy="461891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74E64C0-DDAD-449B-859B-76CBCBFF9703}"/>
              </a:ext>
            </a:extLst>
          </p:cNvPr>
          <p:cNvSpPr txBox="1"/>
          <p:nvPr/>
        </p:nvSpPr>
        <p:spPr>
          <a:xfrm>
            <a:off x="6388227" y="1412995"/>
            <a:ext cx="301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Fase 2: individuele verwerking</a:t>
            </a:r>
          </a:p>
        </p:txBody>
      </p:sp>
    </p:spTree>
    <p:extLst>
      <p:ext uri="{BB962C8B-B14F-4D97-AF65-F5344CB8AC3E}">
        <p14:creationId xmlns:p14="http://schemas.microsoft.com/office/powerpoint/2010/main" val="2014896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2220-14F9-403A-9C52-59306C04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Feedbackvormen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2E779-BE1E-4593-9069-8B47A91FE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i="0" u="none" strike="noStrike" dirty="0">
                <a:solidFill>
                  <a:srgbClr val="000000"/>
                </a:solidFill>
                <a:effectLst/>
              </a:rPr>
              <a:t>Feedback – klas</a:t>
            </a:r>
          </a:p>
          <a:p>
            <a:endParaRPr lang="nl-NL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</a:rPr>
              <a:t>Aan het eind van de les:</a:t>
            </a:r>
          </a:p>
          <a:p>
            <a:r>
              <a:rPr lang="nl-NL" dirty="0">
                <a:solidFill>
                  <a:srgbClr val="000000"/>
                </a:solidFill>
              </a:rPr>
              <a:t>Exit ticket</a:t>
            </a:r>
          </a:p>
          <a:p>
            <a:r>
              <a:rPr lang="nl-NL" dirty="0">
                <a:solidFill>
                  <a:srgbClr val="000000"/>
                </a:solidFill>
                <a:hlinkClick r:id="rId3"/>
              </a:rPr>
              <a:t>My </a:t>
            </a:r>
            <a:r>
              <a:rPr lang="nl-NL" dirty="0" err="1">
                <a:solidFill>
                  <a:srgbClr val="000000"/>
                </a:solidFill>
                <a:hlinkClick r:id="rId3"/>
              </a:rPr>
              <a:t>favorite</a:t>
            </a:r>
            <a:r>
              <a:rPr lang="nl-NL" dirty="0">
                <a:solidFill>
                  <a:srgbClr val="000000"/>
                </a:solidFill>
                <a:hlinkClick r:id="rId3"/>
              </a:rPr>
              <a:t> no</a:t>
            </a:r>
            <a:endParaRPr lang="nl-NL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Snelle diagnostische controlevraag aan het eind of begin van de les:</a:t>
            </a: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</a:rPr>
              <a:t>	- Wat zijn de hardnekkige misconcepties?</a:t>
            </a: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</a:rPr>
              <a:t>	- Selecteer één uitwerking die je bespreekt</a:t>
            </a:r>
            <a:endParaRPr lang="nl-NL" sz="4000" dirty="0"/>
          </a:p>
        </p:txBody>
      </p:sp>
      <p:pic>
        <p:nvPicPr>
          <p:cNvPr id="2050" name="Picture 2" descr="For Elements – Proces in Water &amp; Duurzaamheid">
            <a:extLst>
              <a:ext uri="{FF2B5EF4-FFF2-40B4-BE49-F238E27FC236}">
                <a16:creationId xmlns:a16="http://schemas.microsoft.com/office/drawing/2014/main" id="{0D4455B8-2FB9-4417-9D87-DEB9814C6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5562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12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69BE3-426D-4494-A3F1-EFE52E0B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– My </a:t>
            </a:r>
            <a:r>
              <a:rPr lang="nl-NL" dirty="0" err="1"/>
              <a:t>favorite</a:t>
            </a:r>
            <a:r>
              <a:rPr lang="nl-NL" dirty="0"/>
              <a:t> no</a:t>
            </a:r>
          </a:p>
        </p:txBody>
      </p:sp>
      <p:pic>
        <p:nvPicPr>
          <p:cNvPr id="3" name="Afbeelding 2">
            <a:hlinkClick r:id="rId2"/>
            <a:extLst>
              <a:ext uri="{FF2B5EF4-FFF2-40B4-BE49-F238E27FC236}">
                <a16:creationId xmlns:a16="http://schemas.microsoft.com/office/drawing/2014/main" id="{C2A61833-198C-4E28-A0CD-1400638A2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387" y="1538478"/>
            <a:ext cx="8408523" cy="46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6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04696-9BC7-47D0-9726-CE835B67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 b="1">
                <a:solidFill>
                  <a:schemeClr val="bg1"/>
                </a:solidFill>
              </a:rPr>
              <a:t>Programma sessie 4</a:t>
            </a:r>
            <a:endParaRPr lang="nl-NL" sz="5200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286DD-C633-4D5D-BEEC-EE969DEF0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/>
              <a:t>1. Reflecteren</a:t>
            </a:r>
          </a:p>
          <a:p>
            <a:pPr marL="0" indent="0">
              <a:buNone/>
            </a:pPr>
            <a:r>
              <a:rPr lang="en-US" sz="2400"/>
              <a:t>2. Braindump: formatieve toetscyclus</a:t>
            </a:r>
          </a:p>
          <a:p>
            <a:pPr marL="0" indent="0">
              <a:buNone/>
            </a:pPr>
            <a:r>
              <a:rPr lang="en-US" sz="2400"/>
              <a:t>3. Hoe geef je goede feedback?</a:t>
            </a:r>
          </a:p>
          <a:p>
            <a:pPr marL="0" indent="0">
              <a:buNone/>
            </a:pPr>
            <a:r>
              <a:rPr lang="en-US" sz="2400"/>
              <a:t>4. Aan het werk: de hele cyclus doorlopen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15333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4D077-BB01-47D0-98D0-B63476E13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Pauze</a:t>
            </a:r>
            <a:r>
              <a:rPr lang="en-US" b="1" dirty="0"/>
              <a:t> 20 </a:t>
            </a:r>
            <a:r>
              <a:rPr lang="en-US" b="1" dirty="0" err="1"/>
              <a:t>minuten</a:t>
            </a:r>
            <a:endParaRPr lang="nl-NL" b="1" dirty="0"/>
          </a:p>
        </p:txBody>
      </p:sp>
      <p:pic>
        <p:nvPicPr>
          <p:cNvPr id="4" name="Picture 2" descr="Afbeeldingsresultaat voor pauze">
            <a:extLst>
              <a:ext uri="{FF2B5EF4-FFF2-40B4-BE49-F238E27FC236}">
                <a16:creationId xmlns:a16="http://schemas.microsoft.com/office/drawing/2014/main" id="{B4B643B9-5167-48F2-9F3D-8582B9078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58" y="2633142"/>
            <a:ext cx="478048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450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4A850-2AA5-41B5-94B1-8E937294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Opdracht</a:t>
            </a:r>
            <a:endParaRPr lang="nl-NL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818AB-30EA-4876-90C2-8200D472A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Kies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leerdoel</a:t>
            </a:r>
            <a:r>
              <a:rPr lang="en-US" dirty="0"/>
              <a:t>/</a:t>
            </a:r>
            <a:r>
              <a:rPr lang="en-US" dirty="0" err="1"/>
              <a:t>rubricregel</a:t>
            </a:r>
            <a:r>
              <a:rPr lang="en-US" dirty="0"/>
              <a:t>/</a:t>
            </a:r>
            <a:r>
              <a:rPr lang="en-US" dirty="0" err="1"/>
              <a:t>studiewijzer</a:t>
            </a:r>
            <a:r>
              <a:rPr lang="en-US" dirty="0"/>
              <a:t> en </a:t>
            </a:r>
            <a:r>
              <a:rPr lang="en-US" dirty="0" err="1"/>
              <a:t>bepaal</a:t>
            </a:r>
            <a:r>
              <a:rPr lang="en-US" dirty="0"/>
              <a:t> van </a:t>
            </a:r>
            <a:r>
              <a:rPr lang="en-US" dirty="0" err="1"/>
              <a:t>daaruit</a:t>
            </a:r>
            <a:r>
              <a:rPr lang="en-US" dirty="0"/>
              <a:t> </a:t>
            </a:r>
            <a:r>
              <a:rPr lang="en-US" dirty="0" err="1"/>
              <a:t>vervolgstappen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Hoe </a:t>
            </a:r>
            <a:r>
              <a:rPr lang="en-US" dirty="0" err="1"/>
              <a:t>ga</a:t>
            </a:r>
            <a:r>
              <a:rPr lang="en-US" dirty="0"/>
              <a:t> je </a:t>
            </a:r>
            <a:r>
              <a:rPr lang="en-US" dirty="0" err="1"/>
              <a:t>toetsen</a:t>
            </a:r>
            <a:r>
              <a:rPr lang="en-US" dirty="0"/>
              <a:t> of de leerlingen het </a:t>
            </a:r>
            <a:r>
              <a:rPr lang="en-US" dirty="0" err="1"/>
              <a:t>leerdoel</a:t>
            </a:r>
            <a:r>
              <a:rPr lang="en-US" dirty="0"/>
              <a:t> </a:t>
            </a:r>
            <a:r>
              <a:rPr lang="en-US" dirty="0" err="1"/>
              <a:t>behaald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Hoe </a:t>
            </a:r>
            <a:r>
              <a:rPr lang="en-US" dirty="0" err="1"/>
              <a:t>kun</a:t>
            </a:r>
            <a:r>
              <a:rPr lang="en-US" dirty="0"/>
              <a:t> je de </a:t>
            </a:r>
            <a:r>
              <a:rPr lang="en-US" dirty="0" err="1"/>
              <a:t>toetsresultaten</a:t>
            </a:r>
            <a:r>
              <a:rPr lang="en-US" dirty="0"/>
              <a:t> </a:t>
            </a:r>
            <a:r>
              <a:rPr lang="en-US" dirty="0" err="1"/>
              <a:t>formatief</a:t>
            </a:r>
            <a:r>
              <a:rPr lang="en-US" dirty="0"/>
              <a:t> </a:t>
            </a:r>
            <a:r>
              <a:rPr lang="en-US" dirty="0" err="1"/>
              <a:t>inzetten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9741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93A4-2045-4921-A09B-787BAE15B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89391-D25E-4192-A013-060807D1F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heb</a:t>
            </a:r>
            <a:r>
              <a:rPr lang="en-US" dirty="0"/>
              <a:t> je </a:t>
            </a:r>
            <a:r>
              <a:rPr lang="en-US" dirty="0" err="1"/>
              <a:t>geleerd</a:t>
            </a:r>
            <a:r>
              <a:rPr lang="en-US" dirty="0"/>
              <a:t> door het </a:t>
            </a:r>
            <a:r>
              <a:rPr lang="en-US" dirty="0" err="1"/>
              <a:t>volgen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training?</a:t>
            </a:r>
          </a:p>
          <a:p>
            <a:r>
              <a:rPr lang="en-US" dirty="0"/>
              <a:t>Hoe </a:t>
            </a:r>
            <a:r>
              <a:rPr lang="en-US" dirty="0" err="1"/>
              <a:t>zou</a:t>
            </a:r>
            <a:r>
              <a:rPr lang="en-US" dirty="0"/>
              <a:t> je de training </a:t>
            </a:r>
            <a:r>
              <a:rPr lang="en-US" dirty="0" err="1"/>
              <a:t>verbeteren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2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290574-D82B-4C59-B4FA-8DA739DF0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/>
            <a: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Bedankt voor jullie deelname!</a:t>
            </a:r>
            <a:b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Vergeet niet je certificaat mee te nemen </a:t>
            </a:r>
            <a: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b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9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B2A5F-889F-4C73-9C91-05CE8CABF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b="1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Vragen/opmerkingen? </a:t>
            </a:r>
            <a:r>
              <a:rPr lang="en-US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Mail naar j.a.devries@utwente.nl</a:t>
            </a:r>
          </a:p>
        </p:txBody>
      </p:sp>
    </p:spTree>
    <p:extLst>
      <p:ext uri="{BB962C8B-B14F-4D97-AF65-F5344CB8AC3E}">
        <p14:creationId xmlns:p14="http://schemas.microsoft.com/office/powerpoint/2010/main" val="268957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B5D76-50B0-4087-9EB5-35E33DEE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Reflecteren</a:t>
            </a:r>
            <a:endParaRPr lang="nl-NL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FAF9D-9552-41FC-9469-038746206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dirty="0" err="1"/>
              <a:t>Vorige</a:t>
            </a:r>
            <a:r>
              <a:rPr lang="en-US" dirty="0"/>
              <a:t> </a:t>
            </a:r>
            <a:r>
              <a:rPr lang="en-US" dirty="0" err="1"/>
              <a:t>bijeenkomst</a:t>
            </a:r>
            <a:r>
              <a:rPr lang="en-US" dirty="0"/>
              <a:t> 5 </a:t>
            </a:r>
            <a:r>
              <a:rPr lang="en-US" dirty="0" err="1"/>
              <a:t>maart</a:t>
            </a:r>
            <a:r>
              <a:rPr lang="en-US" dirty="0"/>
              <a:t>: rubrics </a:t>
            </a:r>
            <a:r>
              <a:rPr lang="en-US" dirty="0" err="1"/>
              <a:t>gemaakt</a:t>
            </a:r>
            <a:r>
              <a:rPr lang="en-US" dirty="0"/>
              <a:t>. Hoe is het </a:t>
            </a:r>
            <a:r>
              <a:rPr lang="en-US" dirty="0" err="1"/>
              <a:t>gegaan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Tussentijd</a:t>
            </a:r>
            <a:r>
              <a:rPr lang="en-US" dirty="0"/>
              <a:t> corona</a:t>
            </a:r>
          </a:p>
          <a:p>
            <a:endParaRPr lang="en-US" dirty="0"/>
          </a:p>
          <a:p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bijeenkomst</a:t>
            </a:r>
            <a:r>
              <a:rPr lang="en-US" dirty="0"/>
              <a:t>: feedback </a:t>
            </a:r>
            <a:r>
              <a:rPr lang="en-US" dirty="0" err="1"/>
              <a:t>geven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/>
              <a:t>Filmpje</a:t>
            </a:r>
            <a:r>
              <a:rPr lang="en-US" b="1" dirty="0"/>
              <a:t> René </a:t>
            </a:r>
            <a:r>
              <a:rPr lang="en-US" b="1" dirty="0" err="1"/>
              <a:t>Kneyber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- Wat </a:t>
            </a:r>
            <a:r>
              <a:rPr lang="en-US" dirty="0" err="1"/>
              <a:t>hiervan</a:t>
            </a:r>
            <a:r>
              <a:rPr lang="en-US" dirty="0"/>
              <a:t> pas je al toe in je les?</a:t>
            </a:r>
          </a:p>
          <a:p>
            <a:pPr marL="0" indent="0">
              <a:buNone/>
            </a:pPr>
            <a:r>
              <a:rPr lang="en-US" dirty="0"/>
              <a:t>	- Wat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belemmeringen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Heeft</a:t>
            </a:r>
            <a:r>
              <a:rPr lang="en-US" dirty="0"/>
              <a:t> het online </a:t>
            </a:r>
            <a:r>
              <a:rPr lang="en-US" dirty="0" err="1"/>
              <a:t>werken</a:t>
            </a:r>
            <a:r>
              <a:rPr lang="en-US" dirty="0"/>
              <a:t> van hoe je feedback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veranderd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17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662C5-C036-47E9-905D-CF902D292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Braindump</a:t>
            </a:r>
            <a:r>
              <a:rPr lang="en-US" b="1" dirty="0"/>
              <a:t>: </a:t>
            </a:r>
            <a:r>
              <a:rPr lang="en-US" b="1" dirty="0" err="1"/>
              <a:t>formatieve</a:t>
            </a:r>
            <a:r>
              <a:rPr lang="en-US" b="1" dirty="0"/>
              <a:t> </a:t>
            </a:r>
            <a:r>
              <a:rPr lang="en-US" b="1" dirty="0" err="1"/>
              <a:t>toetscyclus</a:t>
            </a:r>
            <a:endParaRPr lang="nl-NL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CB1668-672E-4B49-84AB-746C429758F9}"/>
              </a:ext>
            </a:extLst>
          </p:cNvPr>
          <p:cNvSpPr/>
          <p:nvPr/>
        </p:nvSpPr>
        <p:spPr>
          <a:xfrm>
            <a:off x="6598075" y="2879716"/>
            <a:ext cx="1646103" cy="15411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solidFill>
                <a:schemeClr val="accent4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5BB4B4-78E9-48C0-9F4D-C6AB7B801DD9}"/>
              </a:ext>
            </a:extLst>
          </p:cNvPr>
          <p:cNvSpPr/>
          <p:nvPr/>
        </p:nvSpPr>
        <p:spPr>
          <a:xfrm>
            <a:off x="3018759" y="2968305"/>
            <a:ext cx="1646103" cy="15411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&amp; leren aanpassen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B3127F-3D83-4C4F-A593-A51797CBCB49}"/>
              </a:ext>
            </a:extLst>
          </p:cNvPr>
          <p:cNvSpPr/>
          <p:nvPr/>
        </p:nvSpPr>
        <p:spPr>
          <a:xfrm>
            <a:off x="4808417" y="1690688"/>
            <a:ext cx="1646103" cy="15411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solidFill>
                <a:schemeClr val="accent4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0EB030-DDA0-4E89-953A-99DAC99BB44F}"/>
              </a:ext>
            </a:extLst>
          </p:cNvPr>
          <p:cNvSpPr/>
          <p:nvPr/>
        </p:nvSpPr>
        <p:spPr>
          <a:xfrm>
            <a:off x="3908545" y="4745519"/>
            <a:ext cx="1646103" cy="15411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over resultaten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FEBC03-E116-450A-A05C-F8A9F0EB16AF}"/>
              </a:ext>
            </a:extLst>
          </p:cNvPr>
          <p:cNvSpPr/>
          <p:nvPr/>
        </p:nvSpPr>
        <p:spPr>
          <a:xfrm>
            <a:off x="5899569" y="4756365"/>
            <a:ext cx="1646104" cy="15411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solidFill>
                <a:schemeClr val="accent4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EF4478-87FD-4380-BFFE-F0123EA6C778}"/>
              </a:ext>
            </a:extLst>
          </p:cNvPr>
          <p:cNvCxnSpPr>
            <a:cxnSpLocks/>
          </p:cNvCxnSpPr>
          <p:nvPr/>
        </p:nvCxnSpPr>
        <p:spPr>
          <a:xfrm flipV="1">
            <a:off x="4363372" y="2732286"/>
            <a:ext cx="333102" cy="230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51AADA-063E-484A-A031-D72B37CD8CCA}"/>
              </a:ext>
            </a:extLst>
          </p:cNvPr>
          <p:cNvCxnSpPr>
            <a:cxnSpLocks/>
          </p:cNvCxnSpPr>
          <p:nvPr/>
        </p:nvCxnSpPr>
        <p:spPr>
          <a:xfrm>
            <a:off x="6456155" y="2739586"/>
            <a:ext cx="346314" cy="233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0DC4AD-4307-425E-B992-8BBDF2ED7E31}"/>
              </a:ext>
            </a:extLst>
          </p:cNvPr>
          <p:cNvCxnSpPr>
            <a:cxnSpLocks/>
          </p:cNvCxnSpPr>
          <p:nvPr/>
        </p:nvCxnSpPr>
        <p:spPr>
          <a:xfrm flipH="1">
            <a:off x="7107665" y="4487050"/>
            <a:ext cx="165038" cy="228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6528EE-70EE-439C-B4F3-AAEE2950608E}"/>
              </a:ext>
            </a:extLst>
          </p:cNvPr>
          <p:cNvCxnSpPr>
            <a:cxnSpLocks/>
          </p:cNvCxnSpPr>
          <p:nvPr/>
        </p:nvCxnSpPr>
        <p:spPr>
          <a:xfrm flipH="1" flipV="1">
            <a:off x="4196582" y="4521750"/>
            <a:ext cx="163496" cy="257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7162BE-9CF9-46E8-B7B7-9FD8B453FDD9}"/>
              </a:ext>
            </a:extLst>
          </p:cNvPr>
          <p:cNvCxnSpPr>
            <a:cxnSpLocks/>
          </p:cNvCxnSpPr>
          <p:nvPr/>
        </p:nvCxnSpPr>
        <p:spPr>
          <a:xfrm flipH="1">
            <a:off x="5666781" y="5750273"/>
            <a:ext cx="2327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A56EB57-81D1-4D21-8203-AABEF8EA431D}"/>
              </a:ext>
            </a:extLst>
          </p:cNvPr>
          <p:cNvSpPr txBox="1"/>
          <p:nvPr/>
        </p:nvSpPr>
        <p:spPr>
          <a:xfrm>
            <a:off x="6566463" y="1648529"/>
            <a:ext cx="2831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……………………………………………………………………………………………………………………………...</a:t>
            </a:r>
            <a:endParaRPr lang="nl-N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D3540A-E3C8-415E-8001-2F3E3E39A82B}"/>
              </a:ext>
            </a:extLst>
          </p:cNvPr>
          <p:cNvSpPr txBox="1"/>
          <p:nvPr/>
        </p:nvSpPr>
        <p:spPr>
          <a:xfrm>
            <a:off x="8386098" y="3231883"/>
            <a:ext cx="2831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……………………………………………………………………………………………………………………………...</a:t>
            </a:r>
            <a:endParaRPr lang="nl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D025E2-ABCF-4903-842E-58054065C6D1}"/>
              </a:ext>
            </a:extLst>
          </p:cNvPr>
          <p:cNvSpPr txBox="1"/>
          <p:nvPr/>
        </p:nvSpPr>
        <p:spPr>
          <a:xfrm>
            <a:off x="7545673" y="5164621"/>
            <a:ext cx="2831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……………………………………………………………………………………………………………………………...</a:t>
            </a:r>
            <a:endParaRPr lang="nl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7738E6-806C-4986-8E5B-DC96B4047BB3}"/>
              </a:ext>
            </a:extLst>
          </p:cNvPr>
          <p:cNvSpPr txBox="1"/>
          <p:nvPr/>
        </p:nvSpPr>
        <p:spPr>
          <a:xfrm>
            <a:off x="1247195" y="5164621"/>
            <a:ext cx="2831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………………………………………………………………………………………………………………………………</a:t>
            </a:r>
            <a:endParaRPr lang="nl-N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4B54EB-5AE2-49F3-A7B2-D628201B395F}"/>
              </a:ext>
            </a:extLst>
          </p:cNvPr>
          <p:cNvSpPr txBox="1"/>
          <p:nvPr/>
        </p:nvSpPr>
        <p:spPr>
          <a:xfrm>
            <a:off x="315721" y="3277237"/>
            <a:ext cx="2831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……………………………………………………………………………………………………………………………...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097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BA89-DC68-434B-8AAE-B4B0F1AE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Leerdoelen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huidige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sessie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2D9C5-383A-4F72-9967-0C069B5B6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Na </a:t>
            </a:r>
            <a:r>
              <a:rPr lang="en-US" b="1" dirty="0" err="1">
                <a:solidFill>
                  <a:srgbClr val="000000"/>
                </a:solidFill>
              </a:rPr>
              <a:t>deze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sessie</a:t>
            </a:r>
            <a:r>
              <a:rPr lang="en-US" b="1" dirty="0">
                <a:solidFill>
                  <a:srgbClr val="000000"/>
                </a:solidFill>
              </a:rPr>
              <a:t> ben je in </a:t>
            </a:r>
            <a:r>
              <a:rPr lang="en-US" b="1" dirty="0" err="1">
                <a:solidFill>
                  <a:srgbClr val="000000"/>
                </a:solidFill>
              </a:rPr>
              <a:t>staat</a:t>
            </a:r>
            <a:r>
              <a:rPr lang="en-US" b="1" dirty="0">
                <a:solidFill>
                  <a:srgbClr val="000000"/>
                </a:solidFill>
              </a:rPr>
              <a:t> om: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De </a:t>
            </a:r>
            <a:r>
              <a:rPr lang="en-US" dirty="0" err="1">
                <a:solidFill>
                  <a:srgbClr val="000000"/>
                </a:solidFill>
              </a:rPr>
              <a:t>verschillende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fasen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elkaar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koppelen</a:t>
            </a:r>
            <a:r>
              <a:rPr lang="en-US" dirty="0">
                <a:solidFill>
                  <a:srgbClr val="000000"/>
                </a:solidFill>
              </a:rPr>
              <a:t> en in </a:t>
            </a:r>
            <a:r>
              <a:rPr lang="en-US" dirty="0" err="1">
                <a:solidFill>
                  <a:srgbClr val="000000"/>
                </a:solidFill>
              </a:rPr>
              <a:t>samenhang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uit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voeren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000000"/>
                </a:solidFill>
              </a:rPr>
              <a:t>Constructieve</a:t>
            </a:r>
            <a:r>
              <a:rPr lang="en-US" dirty="0">
                <a:solidFill>
                  <a:srgbClr val="000000"/>
                </a:solidFill>
              </a:rPr>
              <a:t> feedback </a:t>
            </a:r>
            <a:r>
              <a:rPr lang="en-US" dirty="0" err="1">
                <a:solidFill>
                  <a:srgbClr val="000000"/>
                </a:solidFill>
              </a:rPr>
              <a:t>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geven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aan</a:t>
            </a:r>
            <a:r>
              <a:rPr lang="en-US" dirty="0">
                <a:solidFill>
                  <a:srgbClr val="000000"/>
                </a:solidFill>
              </a:rPr>
              <a:t> leerlingen.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47B255F-B8CA-456F-843D-2541973D336A}"/>
              </a:ext>
            </a:extLst>
          </p:cNvPr>
          <p:cNvSpPr/>
          <p:nvPr/>
        </p:nvSpPr>
        <p:spPr>
          <a:xfrm>
            <a:off x="4029003" y="2279315"/>
            <a:ext cx="1646103" cy="154119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Fase 2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Leerlingreacties ontlokken en verzamelen</a:t>
            </a:r>
            <a:endParaRPr lang="nl-NL" sz="1100" b="1" dirty="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D620525-0240-4CE4-A3F9-631A19A09380}"/>
              </a:ext>
            </a:extLst>
          </p:cNvPr>
          <p:cNvSpPr/>
          <p:nvPr/>
        </p:nvSpPr>
        <p:spPr>
          <a:xfrm>
            <a:off x="481299" y="2345595"/>
            <a:ext cx="1646103" cy="154119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Fase 5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Vervolgacties ondernemen: onderwijs &amp; leren aanpassen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58B11BA-BFBB-47A2-8898-36CF193D9B23}"/>
              </a:ext>
            </a:extLst>
          </p:cNvPr>
          <p:cNvSpPr/>
          <p:nvPr/>
        </p:nvSpPr>
        <p:spPr>
          <a:xfrm>
            <a:off x="2270957" y="1067978"/>
            <a:ext cx="1646103" cy="154119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Fase 1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Verwachtingen verhelderen</a:t>
            </a:r>
            <a:endParaRPr lang="nl-NL" sz="1100" b="1" dirty="0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E67B0D3-9588-4CF6-9090-BDFCFEF679CF}"/>
              </a:ext>
            </a:extLst>
          </p:cNvPr>
          <p:cNvSpPr/>
          <p:nvPr/>
        </p:nvSpPr>
        <p:spPr>
          <a:xfrm>
            <a:off x="1371085" y="4122809"/>
            <a:ext cx="1646103" cy="154119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Fase 4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Communiceren met leerlingen over resultaten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718827A-32DE-4DC4-8E58-461C12AB1DB1}"/>
              </a:ext>
            </a:extLst>
          </p:cNvPr>
          <p:cNvSpPr/>
          <p:nvPr/>
        </p:nvSpPr>
        <p:spPr>
          <a:xfrm>
            <a:off x="3362109" y="4133655"/>
            <a:ext cx="1646104" cy="154119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Fase 3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Reacties analyseren en interpreteren</a:t>
            </a:r>
            <a:endParaRPr lang="nl-NL" sz="1100" b="1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CCE37B1-F6DB-4FB3-9255-0913A75976FB}"/>
              </a:ext>
            </a:extLst>
          </p:cNvPr>
          <p:cNvCxnSpPr>
            <a:cxnSpLocks/>
          </p:cNvCxnSpPr>
          <p:nvPr/>
        </p:nvCxnSpPr>
        <p:spPr>
          <a:xfrm flipV="1">
            <a:off x="1825912" y="2109576"/>
            <a:ext cx="333102" cy="230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2B50F2F-E18C-4045-AEAB-87F856CE4881}"/>
              </a:ext>
            </a:extLst>
          </p:cNvPr>
          <p:cNvCxnSpPr>
            <a:cxnSpLocks/>
          </p:cNvCxnSpPr>
          <p:nvPr/>
        </p:nvCxnSpPr>
        <p:spPr>
          <a:xfrm>
            <a:off x="3918695" y="2116876"/>
            <a:ext cx="346314" cy="233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F84E5DC-886F-44F9-82C5-7821DB7E3D93}"/>
              </a:ext>
            </a:extLst>
          </p:cNvPr>
          <p:cNvCxnSpPr>
            <a:cxnSpLocks/>
          </p:cNvCxnSpPr>
          <p:nvPr/>
        </p:nvCxnSpPr>
        <p:spPr>
          <a:xfrm flipH="1">
            <a:off x="4570205" y="3864340"/>
            <a:ext cx="165038" cy="228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EA7FB9B-33CE-4429-B91F-3CED2D46D87B}"/>
              </a:ext>
            </a:extLst>
          </p:cNvPr>
          <p:cNvCxnSpPr>
            <a:cxnSpLocks/>
          </p:cNvCxnSpPr>
          <p:nvPr/>
        </p:nvCxnSpPr>
        <p:spPr>
          <a:xfrm flipH="1" flipV="1">
            <a:off x="1659122" y="3899040"/>
            <a:ext cx="163496" cy="257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E4B828-F19B-4E12-B30E-16B8872D4EB9}"/>
              </a:ext>
            </a:extLst>
          </p:cNvPr>
          <p:cNvCxnSpPr>
            <a:cxnSpLocks/>
          </p:cNvCxnSpPr>
          <p:nvPr/>
        </p:nvCxnSpPr>
        <p:spPr>
          <a:xfrm flipH="1">
            <a:off x="3017188" y="5003576"/>
            <a:ext cx="2327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499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5BFB-8C00-44FA-83B4-DEF497B8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Pauze</a:t>
            </a:r>
            <a:r>
              <a:rPr lang="en-US" b="1" dirty="0"/>
              <a:t> 20 </a:t>
            </a:r>
            <a:r>
              <a:rPr lang="en-US" b="1" dirty="0" err="1"/>
              <a:t>minuten</a:t>
            </a:r>
            <a:endParaRPr lang="nl-NL" b="1" dirty="0"/>
          </a:p>
        </p:txBody>
      </p:sp>
      <p:pic>
        <p:nvPicPr>
          <p:cNvPr id="4" name="Picture 2" descr="Afbeeldingsresultaat voor pauze">
            <a:extLst>
              <a:ext uri="{FF2B5EF4-FFF2-40B4-BE49-F238E27FC236}">
                <a16:creationId xmlns:a16="http://schemas.microsoft.com/office/drawing/2014/main" id="{7682B54F-26DB-4538-AA54-E113DF4B8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116" y="2372981"/>
            <a:ext cx="478048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793F-310A-4677-B492-16A58926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Waar</a:t>
            </a:r>
            <a:r>
              <a:rPr lang="en-US" b="1" dirty="0"/>
              <a:t> </a:t>
            </a:r>
            <a:r>
              <a:rPr lang="en-US" b="1" dirty="0" err="1"/>
              <a:t>moet</a:t>
            </a:r>
            <a:r>
              <a:rPr lang="en-US" b="1" dirty="0"/>
              <a:t> </a:t>
            </a:r>
            <a:r>
              <a:rPr lang="en-US" b="1" dirty="0" err="1"/>
              <a:t>goede</a:t>
            </a:r>
            <a:r>
              <a:rPr lang="en-US" b="1" dirty="0"/>
              <a:t> feedback </a:t>
            </a:r>
            <a:r>
              <a:rPr lang="en-US" b="1" dirty="0" err="1"/>
              <a:t>aan</a:t>
            </a:r>
            <a:r>
              <a:rPr lang="en-US" b="1" dirty="0"/>
              <a:t> </a:t>
            </a:r>
            <a:r>
              <a:rPr lang="en-US" b="1" dirty="0" err="1"/>
              <a:t>voldoen</a:t>
            </a:r>
            <a:r>
              <a:rPr lang="en-US" b="1" dirty="0"/>
              <a:t>?</a:t>
            </a:r>
            <a:endParaRPr lang="nl-NL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01E20-8362-438D-9FD9-FDE754EBB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38% van de </a:t>
            </a:r>
            <a:r>
              <a:rPr lang="en-US" sz="3600" dirty="0" err="1"/>
              <a:t>gevallen</a:t>
            </a:r>
            <a:r>
              <a:rPr lang="en-US" sz="3600" dirty="0"/>
              <a:t> </a:t>
            </a:r>
            <a:r>
              <a:rPr lang="en-US" sz="3600" dirty="0" err="1"/>
              <a:t>waarin</a:t>
            </a:r>
            <a:r>
              <a:rPr lang="en-US" sz="3600" dirty="0"/>
              <a:t> feedback </a:t>
            </a:r>
            <a:r>
              <a:rPr lang="en-US" sz="3600" dirty="0" err="1"/>
              <a:t>wordt</a:t>
            </a:r>
            <a:r>
              <a:rPr lang="en-US" sz="3600" dirty="0"/>
              <a:t> </a:t>
            </a:r>
            <a:r>
              <a:rPr lang="en-US" sz="3600" dirty="0" err="1"/>
              <a:t>gegeven</a:t>
            </a:r>
            <a:r>
              <a:rPr lang="en-US" sz="3600" dirty="0"/>
              <a:t> </a:t>
            </a:r>
            <a:r>
              <a:rPr lang="en-US" sz="3600" dirty="0" err="1"/>
              <a:t>heeft</a:t>
            </a:r>
            <a:r>
              <a:rPr lang="en-US" sz="3600" dirty="0"/>
              <a:t> </a:t>
            </a:r>
            <a:r>
              <a:rPr lang="en-US" sz="3600" dirty="0" err="1"/>
              <a:t>een</a:t>
            </a:r>
            <a:r>
              <a:rPr lang="en-US" sz="3600" dirty="0"/>
              <a:t> </a:t>
            </a:r>
            <a:r>
              <a:rPr lang="en-US" sz="3600" dirty="0" err="1"/>
              <a:t>negatief</a:t>
            </a:r>
            <a:r>
              <a:rPr lang="en-US" sz="3600" dirty="0"/>
              <a:t> effect op </a:t>
            </a:r>
            <a:r>
              <a:rPr lang="en-US" sz="3600" dirty="0" err="1"/>
              <a:t>leerprestatie</a:t>
            </a:r>
            <a:r>
              <a:rPr lang="en-US" sz="3600" dirty="0"/>
              <a:t>! (Kluger &amp; </a:t>
            </a:r>
            <a:r>
              <a:rPr lang="en-US" sz="3600" dirty="0" err="1"/>
              <a:t>DeNisi</a:t>
            </a:r>
            <a:r>
              <a:rPr lang="en-US" sz="3600" dirty="0"/>
              <a:t>, 1996)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3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DB7E5-60B8-4087-85CD-40FD9728D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wel of niet zeggen?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082399-D1AD-4850-99AB-9ECA43394F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90688"/>
            <a:ext cx="7600950" cy="40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0059529-9CF9-4174-9A72-ECAA4DC96F22}"/>
              </a:ext>
            </a:extLst>
          </p:cNvPr>
          <p:cNvSpPr txBox="1"/>
          <p:nvPr/>
        </p:nvSpPr>
        <p:spPr>
          <a:xfrm>
            <a:off x="487680" y="6473952"/>
            <a:ext cx="7817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https://www.vernieuwenderwijs.nl/handvatten-effectieve-feedback-geven/</a:t>
            </a:r>
          </a:p>
        </p:txBody>
      </p:sp>
    </p:spTree>
    <p:extLst>
      <p:ext uri="{BB962C8B-B14F-4D97-AF65-F5344CB8AC3E}">
        <p14:creationId xmlns:p14="http://schemas.microsoft.com/office/powerpoint/2010/main" val="363208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2A96-8E4A-41F5-A578-D78702AF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Géén</a:t>
            </a:r>
            <a:r>
              <a:rPr lang="en-US" b="1" dirty="0"/>
              <a:t> </a:t>
            </a:r>
            <a:r>
              <a:rPr lang="en-US" b="1" dirty="0" err="1"/>
              <a:t>persoonlijke</a:t>
            </a:r>
            <a:r>
              <a:rPr lang="en-US" b="1" dirty="0"/>
              <a:t> feedback </a:t>
            </a:r>
            <a:r>
              <a:rPr lang="en-US" b="1" dirty="0" err="1"/>
              <a:t>geven</a:t>
            </a:r>
            <a:r>
              <a:rPr lang="en-US" b="1" dirty="0"/>
              <a:t>, </a:t>
            </a:r>
            <a:r>
              <a:rPr lang="en-US" b="1" dirty="0" err="1"/>
              <a:t>zoals</a:t>
            </a:r>
            <a:r>
              <a:rPr lang="en-US" b="1" dirty="0"/>
              <a:t>:</a:t>
            </a:r>
            <a:endParaRPr lang="nl-NL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31E4E-7B0A-4D25-984D-8188B283D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“Wat </a:t>
            </a:r>
            <a:r>
              <a:rPr lang="en-US" dirty="0" err="1"/>
              <a:t>heb</a:t>
            </a:r>
            <a:r>
              <a:rPr lang="en-US" dirty="0"/>
              <a:t> je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snel</a:t>
            </a:r>
            <a:r>
              <a:rPr lang="en-US" dirty="0"/>
              <a:t> </a:t>
            </a:r>
            <a:r>
              <a:rPr lang="en-US" dirty="0" err="1"/>
              <a:t>geleerd</a:t>
            </a:r>
            <a:r>
              <a:rPr lang="en-US" dirty="0"/>
              <a:t>! Heel slim ben je!”</a:t>
            </a:r>
          </a:p>
          <a:p>
            <a:endParaRPr lang="nl-NL" dirty="0"/>
          </a:p>
          <a:p>
            <a:r>
              <a:rPr lang="en-US" dirty="0"/>
              <a:t>“Goede </a:t>
            </a:r>
            <a:r>
              <a:rPr lang="en-US" dirty="0" err="1"/>
              <a:t>oplossing</a:t>
            </a:r>
            <a:r>
              <a:rPr lang="en-US" dirty="0"/>
              <a:t> </a:t>
            </a:r>
            <a:r>
              <a:rPr lang="en-US" dirty="0" err="1"/>
              <a:t>zeg</a:t>
            </a:r>
            <a:r>
              <a:rPr lang="en-US" dirty="0"/>
              <a:t>. </a:t>
            </a:r>
            <a:r>
              <a:rPr lang="en-US" dirty="0" err="1"/>
              <a:t>Jij</a:t>
            </a:r>
            <a:r>
              <a:rPr lang="en-US" dirty="0"/>
              <a:t>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zeker</a:t>
            </a:r>
            <a:r>
              <a:rPr lang="en-US" dirty="0"/>
              <a:t> </a:t>
            </a:r>
            <a:r>
              <a:rPr lang="en-US" dirty="0" err="1"/>
              <a:t>wiskunde</a:t>
            </a:r>
            <a:r>
              <a:rPr lang="en-US" dirty="0"/>
              <a:t> B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.”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Jij</a:t>
            </a:r>
            <a:r>
              <a:rPr lang="en-US" dirty="0"/>
              <a:t> bent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in </a:t>
            </a:r>
            <a:r>
              <a:rPr lang="en-US" dirty="0" err="1"/>
              <a:t>wiskunde</a:t>
            </a:r>
            <a:r>
              <a:rPr lang="en-US" dirty="0"/>
              <a:t>; je </a:t>
            </a:r>
            <a:r>
              <a:rPr lang="en-US" dirty="0" err="1"/>
              <a:t>hebt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10 </a:t>
            </a:r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hiervoor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leren</a:t>
            </a:r>
            <a:r>
              <a:rPr lang="en-US" dirty="0"/>
              <a:t>!”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 algn="r">
              <a:buNone/>
            </a:pPr>
            <a:r>
              <a:rPr lang="nl-NL" sz="1600" dirty="0" err="1"/>
              <a:t>Wiliam</a:t>
            </a:r>
            <a:r>
              <a:rPr lang="nl-NL" sz="1600" dirty="0"/>
              <a:t> &amp; </a:t>
            </a:r>
            <a:r>
              <a:rPr lang="nl-NL" sz="1600" dirty="0" err="1"/>
              <a:t>Leahy</a:t>
            </a:r>
            <a:r>
              <a:rPr lang="nl-NL" sz="1600" dirty="0"/>
              <a:t>, 2015, p. 121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0081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699</Words>
  <Application>Microsoft Office PowerPoint</Application>
  <PresentationFormat>Widescreen</PresentationFormat>
  <Paragraphs>151</Paragraphs>
  <Slides>23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Het bevorderen van formatief toetsen: van theorie naar praktijk</vt:lpstr>
      <vt:lpstr>Programma sessie 4</vt:lpstr>
      <vt:lpstr>Reflecteren</vt:lpstr>
      <vt:lpstr>Braindump: formatieve toetscyclus</vt:lpstr>
      <vt:lpstr>Leerdoelen huidige sessie</vt:lpstr>
      <vt:lpstr>Pauze 20 minuten</vt:lpstr>
      <vt:lpstr>Waar moet goede feedback aan voldoen?</vt:lpstr>
      <vt:lpstr>Wat wel of niet zeggen?</vt:lpstr>
      <vt:lpstr>Géén persoonlijke feedback geven, zoals:</vt:lpstr>
      <vt:lpstr>Denk aan je eigen interpretatie</vt:lpstr>
      <vt:lpstr>Peer feedback: single point rubric</vt:lpstr>
      <vt:lpstr>Peer feedback: single point rubric</vt:lpstr>
      <vt:lpstr>Beslisboom Harry Fletcher-Wood</vt:lpstr>
      <vt:lpstr>Feedbackvormen</vt:lpstr>
      <vt:lpstr>Voorbeeld - individueel</vt:lpstr>
      <vt:lpstr>Feedbackvormen</vt:lpstr>
      <vt:lpstr>Voorbeeld - groep</vt:lpstr>
      <vt:lpstr>Feedbackvormen</vt:lpstr>
      <vt:lpstr>Voorbeeld – My favorite no</vt:lpstr>
      <vt:lpstr>Pauze 20 minuten</vt:lpstr>
      <vt:lpstr>Opdracht</vt:lpstr>
      <vt:lpstr>Exit ticket</vt:lpstr>
      <vt:lpstr>Bedankt voor jullie deelname!  Vergeet niet je certificaat mee te nemen 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bevorderen van formatief toetsen: van theorie naar praktijk</dc:title>
  <dc:creator>Vries, J.A. de (BMS)</dc:creator>
  <cp:lastModifiedBy>Vries, J.A. de (BMS)</cp:lastModifiedBy>
  <cp:revision>10</cp:revision>
  <dcterms:created xsi:type="dcterms:W3CDTF">2020-09-10T12:55:57Z</dcterms:created>
  <dcterms:modified xsi:type="dcterms:W3CDTF">2020-09-17T08:59:52Z</dcterms:modified>
</cp:coreProperties>
</file>