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57" r:id="rId2"/>
    <p:sldId id="654" r:id="rId3"/>
    <p:sldId id="626" r:id="rId4"/>
    <p:sldId id="658" r:id="rId5"/>
    <p:sldId id="627" r:id="rId6"/>
    <p:sldId id="328" r:id="rId7"/>
    <p:sldId id="649" r:id="rId8"/>
    <p:sldId id="659" r:id="rId9"/>
    <p:sldId id="670" r:id="rId10"/>
    <p:sldId id="672" r:id="rId11"/>
    <p:sldId id="629" r:id="rId12"/>
    <p:sldId id="647" r:id="rId13"/>
    <p:sldId id="448" r:id="rId14"/>
    <p:sldId id="652" r:id="rId15"/>
    <p:sldId id="502" r:id="rId16"/>
    <p:sldId id="650" r:id="rId17"/>
    <p:sldId id="512" r:id="rId18"/>
    <p:sldId id="503" r:id="rId19"/>
    <p:sldId id="504" r:id="rId20"/>
    <p:sldId id="506" r:id="rId21"/>
    <p:sldId id="674" r:id="rId22"/>
    <p:sldId id="565" r:id="rId23"/>
    <p:sldId id="648" r:id="rId24"/>
    <p:sldId id="624" r:id="rId25"/>
    <p:sldId id="653" r:id="rId26"/>
    <p:sldId id="673" r:id="rId27"/>
    <p:sldId id="668" r:id="rId28"/>
    <p:sldId id="667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7332D-3775-4F71-9674-AC9690286F19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9ABAA-2655-47CD-B0DD-63F03FDC67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59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173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386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7F408-B4D7-4179-8B37-4F3827EDB00A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56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838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https://slo.nl/publish/pages/4221/checklist-formuleren-van-leerdoelen-en-succescriteria_1.pdf</a:t>
            </a:r>
          </a:p>
          <a:p>
            <a:r>
              <a:rPr lang="nl-NL" dirty="0"/>
              <a:t>https://slo.nl/publish/pages/12720/24082018_handreiking_leerdoelen_en_succescriteria.pdf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45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518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5514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13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088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812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07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F1BD-BBFF-4E5D-B06F-387296CA5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7F20C-B392-4C4B-AC85-FDB1ED491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A028-EA29-4ADB-A7D2-5163ED29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1E2D-1CAD-4888-8075-D5ABEEE3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570E8-B66B-4DB2-9C5D-E3CFBE6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93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0A26-A5C2-49A0-A06F-5A92F776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FAA87-6BFD-4368-BFB7-2C051661F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E3118-081A-44EE-A463-28AE461C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1E041-0CF0-441E-9247-839F684C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A31A5-0CF3-43D6-B1AC-596A5CA2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92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30F86-FBF9-43F4-8F4E-AFA5D5500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1B063-BF05-4D43-8F85-CFDA0F750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335E-CA4C-47B5-AB4C-6FF302DB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4A16E-240C-42EC-9EB5-C7F80DDE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BC995-FBA1-446A-B6F4-89EAB01C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4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FCA6-B36D-48DE-9B81-6C8FE436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FE97C-80DF-4E9A-A180-18328AA06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DDBF-BFE5-4C13-8017-5E3D7651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ECCA-C8C0-444A-A3DD-232EFA54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99FD7-827E-48D2-A2F5-A7D1BC5B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36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F613-76CE-4D47-960D-DCCB5B32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9746-42D5-40A1-B60B-1E1914454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551F7-A87D-434E-A16F-DC54D822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2450-6EA9-454A-AA76-95A73932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A724B-BD9D-4D49-B429-C172C67D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57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DC11-0C6A-4D25-9AE9-A2CDD33C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1BDB8-3E09-42C2-8B87-B16E2509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F12D2-6AE6-47A3-A0EF-D2C3BBE4D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A01C8-CE04-4B04-BE60-80D26705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1FE22-C59D-4F84-A778-0E158DF8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24735-EEA2-4EB6-9513-A7B58F6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5F80-B4AD-47E3-B8CA-18CD3E7F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2C427-78B4-408F-B44C-33C40B12C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81C41-3D97-4BEF-BF69-273E32ECF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55D49-F3A6-419E-809B-6BFD986A1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9EF11-23D8-4B5B-9B54-BD42EADA9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C4380-E195-46C6-A0B3-6395FBD0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3FA6AF-A2D5-4077-AFC3-BE0DF496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D2424-7C94-4339-A8E5-AB20E595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18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EDF5-6DDC-4FAD-A1D1-4543A466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D4C70-5591-4D22-BE9B-C8871054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6C7EA-6A17-4386-A847-C3938CD6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9E03F-E8D3-4A42-B1B3-DFB860C2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50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10490-3A97-4298-BC25-837DFE49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33BB8-88D1-4ABF-B65A-2D357F33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04D9-18B7-484B-BA52-6043C04CE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26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C782-3A2B-4AD7-AD99-F3F13E09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590DB-9604-4075-97F9-F6EB4BA7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653D8-3980-4C64-A9A0-1539A6171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11512-4BDC-4217-B4FC-08A6DF84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B7F6B-DD84-4F7B-B6AF-730AE7C0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A15D3-87BB-4755-B01A-54CCF1BB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76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2A40-C1E0-4567-86BF-BADD180B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F79154-1C87-4D70-B1C4-B69E976BC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88AF8-07C1-45ED-803B-A68733CC5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45AEE-C90C-48C3-9E0F-85F50D5E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A67B6-70BF-44F0-AAD1-89FD0DEF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F93F6-C60E-4B89-9735-367DF1FF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062CC-E186-4EAA-B272-D9B6C393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74B60-47EE-4351-BD79-163A5564E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BE59B-62CC-4DFA-B48B-2B72EC239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0AF28-F819-41A5-B4FD-B71DCABB4EEB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AD3F7-B7A7-4B6E-A2D9-EABEB3098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751E3-7A95-42A5-9047-A5E350B2D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lo.nl/publish/pages/4221/checklist-formuleren-van-leerdoelen-en-succescriteria_1.pdf" TargetMode="External"/><Relationship Id="rId2" Type="http://schemas.openxmlformats.org/officeDocument/2006/relationships/hyperlink" Target="https://slo.nl/publish/pages/12720/24082018_handreiking_leerdoelen_en_succescriteria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F23FF-CE20-4D18-AA0E-F7F57FBD7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108" y="2494683"/>
            <a:ext cx="6739136" cy="2387918"/>
          </a:xfrm>
        </p:spPr>
        <p:txBody>
          <a:bodyPr anchor="b">
            <a:normAutofit fontScale="90000"/>
          </a:bodyPr>
          <a:lstStyle/>
          <a:p>
            <a:r>
              <a:rPr lang="en-US" sz="5100" dirty="0">
                <a:solidFill>
                  <a:srgbClr val="FFFFFF"/>
                </a:solidFill>
              </a:rPr>
              <a:t>Het </a:t>
            </a:r>
            <a:r>
              <a:rPr lang="en-US" sz="5100" dirty="0" err="1">
                <a:solidFill>
                  <a:srgbClr val="FFFFFF"/>
                </a:solidFill>
              </a:rPr>
              <a:t>bevorderen</a:t>
            </a:r>
            <a:r>
              <a:rPr lang="en-US" sz="5100" dirty="0">
                <a:solidFill>
                  <a:srgbClr val="FFFFFF"/>
                </a:solidFill>
              </a:rPr>
              <a:t> van </a:t>
            </a:r>
            <a:r>
              <a:rPr lang="en-US" sz="5100" dirty="0" err="1">
                <a:solidFill>
                  <a:srgbClr val="FFFFFF"/>
                </a:solidFill>
              </a:rPr>
              <a:t>formatief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toetsen</a:t>
            </a:r>
            <a:r>
              <a:rPr lang="en-US" sz="5100" dirty="0">
                <a:solidFill>
                  <a:srgbClr val="FFFFFF"/>
                </a:solidFill>
              </a:rPr>
              <a:t>: 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van </a:t>
            </a:r>
            <a:r>
              <a:rPr lang="en-US" sz="5100" dirty="0" err="1">
                <a:solidFill>
                  <a:srgbClr val="FFFFFF"/>
                </a:solidFill>
              </a:rPr>
              <a:t>theorie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naar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praktijk</a:t>
            </a:r>
            <a:br>
              <a:rPr lang="en-US" sz="5100" dirty="0">
                <a:solidFill>
                  <a:srgbClr val="FFFFFF"/>
                </a:solidFill>
              </a:rPr>
            </a:b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b="1" dirty="0" err="1">
                <a:solidFill>
                  <a:srgbClr val="FFFFFF"/>
                </a:solidFill>
              </a:rPr>
              <a:t>Sessie</a:t>
            </a:r>
            <a:r>
              <a:rPr lang="en-US" sz="5100" b="1" dirty="0">
                <a:solidFill>
                  <a:srgbClr val="FFFFFF"/>
                </a:solidFill>
              </a:rPr>
              <a:t> 1</a:t>
            </a:r>
            <a:endParaRPr lang="nl-NL" sz="51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A56E3-6A79-46B7-B4E0-35D3450E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559" y="4882601"/>
            <a:ext cx="6740685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Jörgen van Remoortere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F764F6-BE08-4E5A-B73E-86D44CC1A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850" cy="7100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C911755D-12EE-4AAB-91D2-A783B2671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10" y="0"/>
            <a:ext cx="971600" cy="7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2AD9C-B711-4BEC-9621-067F05C8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Meer </a:t>
            </a:r>
            <a:r>
              <a:rPr lang="en-US" sz="4400" b="1" dirty="0" err="1">
                <a:solidFill>
                  <a:schemeClr val="bg1"/>
                </a:solidFill>
              </a:rPr>
              <a:t>eigenschappen</a:t>
            </a:r>
            <a:r>
              <a:rPr lang="en-US" sz="4400" b="1" dirty="0">
                <a:solidFill>
                  <a:schemeClr val="bg1"/>
                </a:solidFill>
              </a:rPr>
              <a:t> van </a:t>
            </a:r>
            <a:r>
              <a:rPr lang="en-US" sz="4400" b="1" dirty="0" err="1">
                <a:solidFill>
                  <a:schemeClr val="bg1"/>
                </a:solidFill>
              </a:rPr>
              <a:t>succescriteria</a:t>
            </a:r>
            <a:r>
              <a:rPr lang="en-US" sz="4400" b="1" dirty="0">
                <a:solidFill>
                  <a:schemeClr val="bg1"/>
                </a:solidFill>
              </a:rPr>
              <a:t>…</a:t>
            </a:r>
            <a:endParaRPr lang="en-US" sz="4400" kern="12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8D901-F8A4-407C-9F21-8BE5E2C81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kwaliteit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van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succescriteria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kun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je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bepalen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door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te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kijken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of leerlingen de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succescriteria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zelfstandig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kunnen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toepassen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op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hun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eigen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werk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en op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dat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van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hun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klasgenoten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Geef</a:t>
            </a:r>
            <a:r>
              <a:rPr lang="en-GB" altLang="en-US" sz="2400" dirty="0">
                <a:solidFill>
                  <a:schemeClr val="bg1"/>
                </a:solidFill>
              </a:rPr>
              <a:t> leerlingen steeds </a:t>
            </a:r>
            <a:r>
              <a:rPr lang="en-GB" altLang="en-US" sz="2400" dirty="0" err="1">
                <a:solidFill>
                  <a:schemeClr val="bg1"/>
                </a:solidFill>
              </a:rPr>
              <a:t>meer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eigenaarschap</a:t>
            </a:r>
            <a:r>
              <a:rPr lang="en-GB" altLang="en-US" sz="2400" dirty="0">
                <a:solidFill>
                  <a:schemeClr val="bg1"/>
                </a:solidFill>
              </a:rPr>
              <a:t> over de </a:t>
            </a:r>
            <a:r>
              <a:rPr lang="en-GB" altLang="en-US" sz="2400" dirty="0" err="1">
                <a:solidFill>
                  <a:schemeClr val="bg1"/>
                </a:solidFill>
              </a:rPr>
              <a:t>succescriteria</a:t>
            </a:r>
            <a:r>
              <a:rPr lang="en-GB" altLang="en-US" sz="2400" dirty="0">
                <a:solidFill>
                  <a:schemeClr val="bg1"/>
                </a:solidFill>
              </a:rPr>
              <a:t> en </a:t>
            </a:r>
            <a:r>
              <a:rPr lang="en-GB" altLang="en-US" sz="2400" dirty="0" err="1">
                <a:solidFill>
                  <a:schemeClr val="bg1"/>
                </a:solidFill>
              </a:rPr>
              <a:t>hun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leerproces</a:t>
            </a:r>
            <a:r>
              <a:rPr lang="en-GB" altLang="en-US" sz="2400" dirty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Let op: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succescriteria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geven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niet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het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juiste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antwoord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weg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8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CA7C-3EBA-4D75-BE09-6993C705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Voorbeeld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C1BC-A738-45C5-A72E-DFD1AC980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/>
              <a:t>Leerdoel</a:t>
            </a:r>
          </a:p>
          <a:p>
            <a:r>
              <a:rPr lang="nl-NL" dirty="0"/>
              <a:t>Ik kan rekenen met breuken.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u="sng" dirty="0"/>
              <a:t>Succescriteria</a:t>
            </a:r>
          </a:p>
          <a:p>
            <a:r>
              <a:rPr lang="nl-NL" dirty="0"/>
              <a:t>Het optellen en aftrekken van gelijknamige en ongelijknamige breuken met en zonder helen.</a:t>
            </a:r>
          </a:p>
          <a:p>
            <a:r>
              <a:rPr lang="nl-NL" dirty="0"/>
              <a:t>Het vermenigvuldigen en delen van breuken met en zonder helen.</a:t>
            </a:r>
          </a:p>
          <a:p>
            <a:r>
              <a:rPr lang="nl-NL" dirty="0"/>
              <a:t>Het optellen en aftrekken van breuken met variabelen in de teller en/of noemer.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8B22-3151-42D6-8A08-50EDBBD1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100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CA7C-3EBA-4D75-BE09-6993C705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Voorbeeld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C1BC-A738-45C5-A72E-DFD1AC980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/>
              <a:t>Leerdoel</a:t>
            </a:r>
          </a:p>
          <a:p>
            <a:r>
              <a:rPr lang="nl-NL" dirty="0"/>
              <a:t>Ik kan rekenen met breuken.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u="sng" dirty="0"/>
              <a:t>Succescriteria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8B22-3151-42D6-8A08-50EDBBD1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4E8DCB2-8030-4AF0-9203-A708BAF1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973494"/>
            <a:ext cx="1600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6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9016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solidFill>
                  <a:srgbClr val="000000"/>
                </a:solidFill>
              </a:rPr>
              <a:t>Activiteit: formuleren van succescriteria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Bedenk voor een les die je in de komende weken geeft passende </a:t>
            </a:r>
            <a:r>
              <a:rPr lang="en-US" sz="2000" b="1">
                <a:solidFill>
                  <a:srgbClr val="000000"/>
                </a:solidFill>
              </a:rPr>
              <a:t>leerdoelen</a:t>
            </a:r>
            <a:r>
              <a:rPr lang="en-US" sz="2000">
                <a:solidFill>
                  <a:srgbClr val="000000"/>
                </a:solidFill>
              </a:rPr>
              <a:t> en </a:t>
            </a:r>
            <a:r>
              <a:rPr lang="en-US" sz="2000" b="1">
                <a:solidFill>
                  <a:srgbClr val="000000"/>
                </a:solidFill>
              </a:rPr>
              <a:t>succescriteria</a:t>
            </a:r>
            <a:r>
              <a:rPr lang="en-US" sz="2000">
                <a:solidFill>
                  <a:srgbClr val="000000"/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</a:rPr>
              <a:t>Extra: </a:t>
            </a:r>
            <a:r>
              <a:rPr lang="en-US" sz="2000">
                <a:solidFill>
                  <a:srgbClr val="000000"/>
                </a:solidFill>
              </a:rPr>
              <a:t>Bedenk voor een les die je in de komende weken gaat geven passende </a:t>
            </a:r>
            <a:r>
              <a:rPr lang="en-US" sz="2000" b="1">
                <a:solidFill>
                  <a:srgbClr val="000000"/>
                </a:solidFill>
              </a:rPr>
              <a:t>leerdoelen en </a:t>
            </a:r>
            <a:r>
              <a:rPr lang="en-US" sz="2000" b="1" u="sng">
                <a:solidFill>
                  <a:srgbClr val="000000"/>
                </a:solidFill>
              </a:rPr>
              <a:t>gedifferentieerde </a:t>
            </a:r>
            <a:r>
              <a:rPr lang="en-US" sz="2000" b="1">
                <a:solidFill>
                  <a:srgbClr val="000000"/>
                </a:solidFill>
              </a:rPr>
              <a:t>succescriteria</a:t>
            </a:r>
            <a:r>
              <a:rPr lang="en-US" sz="2000">
                <a:solidFill>
                  <a:srgbClr val="000000"/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>
                <a:solidFill>
                  <a:srgbClr val="000000"/>
                </a:solidFill>
              </a:rPr>
              <a:t>Werkvorm</a:t>
            </a:r>
            <a:r>
              <a:rPr lang="en-US" sz="2000">
                <a:solidFill>
                  <a:srgbClr val="000000"/>
                </a:solidFill>
              </a:rPr>
              <a:t>: denken – delen - uitwisselen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2C7B15-8524-42B7-B951-3B9CFF451536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96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193A69-21E5-4AC3-8256-0D17BA58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2050" name="Picture 2" descr="Afbeeldingsresultaat voor pauze">
            <a:extLst>
              <a:ext uri="{FF2B5EF4-FFF2-40B4-BE49-F238E27FC236}">
                <a16:creationId xmlns:a16="http://schemas.microsoft.com/office/drawing/2014/main" id="{BDBED8AF-FAA0-4384-9906-4B655FB6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772816"/>
            <a:ext cx="47804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9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700" b="1">
                <a:solidFill>
                  <a:srgbClr val="FFFFFF"/>
                </a:solidFill>
              </a:rPr>
              <a:t>Betrek leerlingen bij het toetsen: </a:t>
            </a:r>
            <a:r>
              <a:rPr lang="en-US" sz="3700" b="1" i="1">
                <a:solidFill>
                  <a:srgbClr val="FFFFFF"/>
                </a:solidFill>
              </a:rPr>
              <a:t>Creëer een positieve leercultuur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000000"/>
                </a:solidFill>
              </a:rPr>
              <a:t> Voor formatief toetsen in de klas heb je een verandering van cultuur nodig.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 Zorg ervoor dat leerlingen zich </a:t>
            </a:r>
            <a:r>
              <a:rPr lang="en-US" sz="2400" b="1">
                <a:solidFill>
                  <a:srgbClr val="000000"/>
                </a:solidFill>
              </a:rPr>
              <a:t>veilig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b="1">
                <a:solidFill>
                  <a:srgbClr val="000000"/>
                </a:solidFill>
              </a:rPr>
              <a:t>voelen</a:t>
            </a:r>
            <a:r>
              <a:rPr lang="en-US" sz="2400">
                <a:solidFill>
                  <a:srgbClr val="000000"/>
                </a:solidFill>
              </a:rPr>
              <a:t> in de klas en </a:t>
            </a:r>
            <a:r>
              <a:rPr lang="en-US" sz="2400" b="1">
                <a:solidFill>
                  <a:srgbClr val="000000"/>
                </a:solidFill>
              </a:rPr>
              <a:t>fouten durven te maken</a:t>
            </a:r>
            <a:r>
              <a:rPr lang="en-US" sz="2400">
                <a:solidFill>
                  <a:srgbClr val="00000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In een positieve leercultuur, gaan docenten anders om met leerlingen, organiseren zij andere leersituaties en helpen zij leerlingen om hun leerdoelen te bereiken. </a:t>
            </a:r>
          </a:p>
          <a:p>
            <a:pPr marL="0" indent="0">
              <a:buNone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6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0042C9A-A7DB-4054-9753-F10086CE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ABDC32-A6D3-4A9D-B317-8BF403BA6F5C}"/>
              </a:ext>
            </a:extLst>
          </p:cNvPr>
          <p:cNvSpPr txBox="1">
            <a:spLocks/>
          </p:cNvSpPr>
          <p:nvPr/>
        </p:nvSpPr>
        <p:spPr>
          <a:xfrm>
            <a:off x="1891319" y="332657"/>
            <a:ext cx="8409363" cy="916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</a:rPr>
              <a:t>21 </a:t>
            </a:r>
            <a:r>
              <a:rPr lang="en-US" sz="4000" b="1" dirty="0" err="1">
                <a:solidFill>
                  <a:srgbClr val="002060"/>
                </a:solidFill>
              </a:rPr>
              <a:t>cognitieve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functies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7F8375-FC67-49A4-86B2-CB0EFFDC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3" y="1395413"/>
            <a:ext cx="7991475" cy="40671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9716FE7-C7FF-4DEE-AD6C-86D952FFA5BD}"/>
              </a:ext>
            </a:extLst>
          </p:cNvPr>
          <p:cNvSpPr/>
          <p:nvPr/>
        </p:nvSpPr>
        <p:spPr>
          <a:xfrm>
            <a:off x="3809999" y="5657671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Feuerstein</a:t>
            </a:r>
            <a:r>
              <a:rPr lang="nl-NL" sz="900" b="1" dirty="0">
                <a:solidFill>
                  <a:srgbClr val="000000"/>
                </a:solidFill>
                <a:latin typeface="Arial" panose="020B0604020202020204" pitchFamily="34" charset="0"/>
              </a:rPr>
              <a:t> en </a:t>
            </a:r>
            <a:r>
              <a:rPr lang="nl-NL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Medierend</a:t>
            </a:r>
            <a:r>
              <a:rPr lang="nl-NL" sz="900" b="1" dirty="0">
                <a:solidFill>
                  <a:srgbClr val="000000"/>
                </a:solidFill>
                <a:latin typeface="Arial" panose="020B0604020202020204" pitchFamily="34" charset="0"/>
              </a:rPr>
              <a:t> Leren in de Dagdagelijkse </a:t>
            </a:r>
            <a:r>
              <a:rPr lang="nl-NL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Klassesituatie</a:t>
            </a:r>
            <a:endParaRPr lang="nl-NL" sz="900" dirty="0"/>
          </a:p>
          <a:p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355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r="2477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Bespreek in groepen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342900" indent="-342900">
              <a:buAutoNum type="arabicPeriod"/>
            </a:pPr>
            <a:r>
              <a:rPr lang="en-US" altLang="en-US" sz="2000">
                <a:solidFill>
                  <a:srgbClr val="000000"/>
                </a:solidFill>
              </a:rPr>
              <a:t>Heb je ooit geprobeerd om leerlingen te betrekken bij de toetsing van hun eigen leren? </a:t>
            </a:r>
          </a:p>
          <a:p>
            <a:pPr marL="342900" indent="-342900">
              <a:buAutoNum type="arabicPeriod"/>
            </a:pPr>
            <a:r>
              <a:rPr lang="en-US" altLang="en-US" sz="2000">
                <a:solidFill>
                  <a:srgbClr val="000000"/>
                </a:solidFill>
              </a:rPr>
              <a:t>Zo ja, hoe? Zo nee, waarom niet? </a:t>
            </a:r>
          </a:p>
          <a:p>
            <a:pPr marL="342900" indent="-342900">
              <a:buAutoNum type="arabicPeriod"/>
            </a:pPr>
            <a:r>
              <a:rPr lang="en-US" altLang="en-US" sz="2000">
                <a:solidFill>
                  <a:srgbClr val="000000"/>
                </a:solidFill>
              </a:rPr>
              <a:t>Denk je dat leerlingen in staat zijn om hun eigen leerproces goed in te schatten? Wat helpt hierbij en wat maakt het moeilijk?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l-GR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1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400" b="1" dirty="0">
                <a:solidFill>
                  <a:srgbClr val="002060"/>
                </a:solidFill>
              </a:rPr>
              <a:t>Leerlingen </a:t>
            </a:r>
            <a:r>
              <a:rPr lang="en-US" sz="3400" b="1" dirty="0" err="1">
                <a:solidFill>
                  <a:srgbClr val="002060"/>
                </a:solidFill>
              </a:rPr>
              <a:t>te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betrekken</a:t>
            </a:r>
            <a:r>
              <a:rPr lang="en-US" sz="3400" b="1" dirty="0">
                <a:solidFill>
                  <a:srgbClr val="002060"/>
                </a:solidFill>
              </a:rPr>
              <a:t> bij het </a:t>
            </a:r>
            <a:r>
              <a:rPr lang="en-US" sz="3400" b="1" dirty="0" err="1">
                <a:solidFill>
                  <a:srgbClr val="002060"/>
                </a:solidFill>
              </a:rPr>
              <a:t>toetsen</a:t>
            </a:r>
            <a:r>
              <a:rPr lang="en-US" sz="3400" b="1" dirty="0">
                <a:solidFill>
                  <a:srgbClr val="002060"/>
                </a:solidFill>
              </a:rPr>
              <a:t> –</a:t>
            </a:r>
            <a:br>
              <a:rPr lang="en-US" sz="3400" b="1" i="1" dirty="0"/>
            </a:br>
            <a:r>
              <a:rPr lang="en-US" sz="3400" b="1" i="1" dirty="0"/>
              <a:t>Hardop nadenken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2DC029-FDF9-43A2-8DBE-6559D2E8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17290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354" y="2682432"/>
            <a:ext cx="6409332" cy="36250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n-US" altLang="en-US" sz="3700" b="1" dirty="0">
                <a:latin typeface="Calibri" pitchFamily="34" charset="0"/>
              </a:rPr>
              <a:t> </a:t>
            </a:r>
            <a:r>
              <a:rPr lang="el-GR" sz="3700" b="1" dirty="0">
                <a:latin typeface="Calibri" panose="020F0502020204030204" pitchFamily="34" charset="0"/>
              </a:rPr>
              <a:t>Α. </a:t>
            </a:r>
            <a:r>
              <a:rPr lang="en-US" sz="3700" dirty="0" err="1">
                <a:latin typeface="Calibri" panose="020F0502020204030204" pitchFamily="34" charset="0"/>
              </a:rPr>
              <a:t>Bekijk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een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gemaakte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opgave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samen</a:t>
            </a:r>
            <a:r>
              <a:rPr lang="en-US" sz="3700" dirty="0">
                <a:latin typeface="Calibri" panose="020F0502020204030204" pitchFamily="34" charset="0"/>
              </a:rPr>
              <a:t> met de leerlingen en </a:t>
            </a:r>
            <a:r>
              <a:rPr lang="en-US" sz="3700" dirty="0" err="1">
                <a:latin typeface="Calibri" panose="020F0502020204030204" pitchFamily="34" charset="0"/>
              </a:rPr>
              <a:t>beschrijf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hardop</a:t>
            </a:r>
            <a:r>
              <a:rPr lang="en-US" sz="3700" dirty="0">
                <a:latin typeface="Calibri" panose="020F0502020204030204" pitchFamily="34" charset="0"/>
              </a:rPr>
              <a:t> wat je </a:t>
            </a:r>
            <a:r>
              <a:rPr lang="en-US" sz="3700" dirty="0" err="1">
                <a:latin typeface="Calibri" panose="020F0502020204030204" pitchFamily="34" charset="0"/>
              </a:rPr>
              <a:t>precies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doet</a:t>
            </a:r>
            <a:r>
              <a:rPr lang="en-US" sz="3700" dirty="0">
                <a:latin typeface="Calibri" panose="020F0502020204030204" pitchFamily="34" charset="0"/>
              </a:rPr>
              <a:t> om de </a:t>
            </a:r>
            <a:r>
              <a:rPr lang="en-US" sz="3700" dirty="0" err="1">
                <a:latin typeface="Calibri" panose="020F0502020204030204" pitchFamily="34" charset="0"/>
              </a:rPr>
              <a:t>opgave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te</a:t>
            </a:r>
            <a:r>
              <a:rPr lang="en-US" sz="3700" dirty="0">
                <a:latin typeface="Calibri" panose="020F0502020204030204" pitchFamily="34" charset="0"/>
              </a:rPr>
              <a:t> beoordelen. </a:t>
            </a:r>
            <a:r>
              <a:rPr lang="en-US" sz="3700" dirty="0" err="1">
                <a:latin typeface="Calibri" panose="020F0502020204030204" pitchFamily="34" charset="0"/>
              </a:rPr>
              <a:t>Dit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helpt</a:t>
            </a:r>
            <a:r>
              <a:rPr lang="en-US" sz="3700" dirty="0">
                <a:latin typeface="Calibri" panose="020F0502020204030204" pitchFamily="34" charset="0"/>
              </a:rPr>
              <a:t> leerlingen bij het </a:t>
            </a:r>
            <a:r>
              <a:rPr lang="en-US" sz="3700" dirty="0" err="1">
                <a:latin typeface="Calibri" panose="020F0502020204030204" pitchFamily="34" charset="0"/>
              </a:rPr>
              <a:t>vertrouwd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worden</a:t>
            </a:r>
            <a:r>
              <a:rPr lang="en-US" sz="3700" dirty="0">
                <a:latin typeface="Calibri" panose="020F0502020204030204" pitchFamily="34" charset="0"/>
              </a:rPr>
              <a:t> met het </a:t>
            </a:r>
            <a:r>
              <a:rPr lang="en-US" sz="3700" dirty="0" err="1">
                <a:latin typeface="Calibri" panose="020F0502020204030204" pitchFamily="34" charset="0"/>
              </a:rPr>
              <a:t>proces</a:t>
            </a:r>
            <a:r>
              <a:rPr lang="en-US" sz="3700" dirty="0">
                <a:latin typeface="Calibri" panose="020F0502020204030204" pitchFamily="34" charset="0"/>
              </a:rPr>
              <a:t> van beoordelen en de </a:t>
            </a:r>
            <a:r>
              <a:rPr lang="en-US" sz="3700" dirty="0" err="1">
                <a:latin typeface="Calibri" panose="020F0502020204030204" pitchFamily="34" charset="0"/>
              </a:rPr>
              <a:t>succescriteria</a:t>
            </a:r>
            <a:r>
              <a:rPr lang="en-US" sz="3700" dirty="0">
                <a:latin typeface="Calibri" panose="020F0502020204030204" pitchFamily="34" charset="0"/>
              </a:rPr>
              <a:t>.</a:t>
            </a:r>
            <a:endParaRPr lang="el-GR" sz="3700" dirty="0">
              <a:latin typeface="Calibri" panose="020F0502020204030204" pitchFamily="34" charset="0"/>
            </a:endParaRPr>
          </a:p>
          <a:p>
            <a:pPr marL="109728" indent="0">
              <a:buNone/>
              <a:defRPr/>
            </a:pPr>
            <a:endParaRPr lang="en-US" sz="3700" dirty="0"/>
          </a:p>
          <a:p>
            <a:pPr marL="109728" indent="0">
              <a:buNone/>
              <a:defRPr/>
            </a:pPr>
            <a:endParaRPr lang="el-GR" sz="3700" dirty="0"/>
          </a:p>
          <a:p>
            <a:pPr marL="365760" indent="-256032">
              <a:buFont typeface="Wingdings 3"/>
              <a:buChar char=""/>
              <a:defRPr/>
            </a:pPr>
            <a:r>
              <a:rPr lang="en-US" sz="3700" dirty="0" err="1">
                <a:latin typeface="Calibri" panose="020F0502020204030204" pitchFamily="34" charset="0"/>
              </a:rPr>
              <a:t>Als</a:t>
            </a:r>
            <a:r>
              <a:rPr lang="en-US" sz="3700" dirty="0">
                <a:latin typeface="Calibri" panose="020F0502020204030204" pitchFamily="34" charset="0"/>
              </a:rPr>
              <a:t> docent </a:t>
            </a:r>
            <a:r>
              <a:rPr lang="en-US" sz="3700" dirty="0" err="1">
                <a:latin typeface="Calibri" panose="020F0502020204030204" pitchFamily="34" charset="0"/>
              </a:rPr>
              <a:t>blijf</a:t>
            </a:r>
            <a:r>
              <a:rPr lang="en-US" sz="3700" dirty="0">
                <a:latin typeface="Calibri" panose="020F0502020204030204" pitchFamily="34" charset="0"/>
              </a:rPr>
              <a:t> je </a:t>
            </a:r>
            <a:r>
              <a:rPr lang="en-US" sz="3700" dirty="0" err="1">
                <a:latin typeface="Calibri" panose="020F0502020204030204" pitchFamily="34" charset="0"/>
              </a:rPr>
              <a:t>betrokken</a:t>
            </a:r>
            <a:r>
              <a:rPr lang="en-US" sz="3700" dirty="0">
                <a:latin typeface="Calibri" panose="020F0502020204030204" pitchFamily="34" charset="0"/>
              </a:rPr>
              <a:t>: </a:t>
            </a:r>
            <a:r>
              <a:rPr lang="en-US" sz="3700" dirty="0" err="1">
                <a:latin typeface="Calibri" panose="020F0502020204030204" pitchFamily="34" charset="0"/>
              </a:rPr>
              <a:t>waarom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vindt</a:t>
            </a:r>
            <a:r>
              <a:rPr lang="en-US" sz="3700" dirty="0">
                <a:latin typeface="Calibri" panose="020F0502020204030204" pitchFamily="34" charset="0"/>
              </a:rPr>
              <a:t> de </a:t>
            </a:r>
            <a:r>
              <a:rPr lang="en-US" sz="3700" dirty="0" err="1">
                <a:latin typeface="Calibri" panose="020F0502020204030204" pitchFamily="34" charset="0"/>
              </a:rPr>
              <a:t>leerling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deze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opgave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wel</a:t>
            </a:r>
            <a:r>
              <a:rPr lang="en-US" sz="3700" dirty="0">
                <a:latin typeface="Calibri" panose="020F0502020204030204" pitchFamily="34" charset="0"/>
              </a:rPr>
              <a:t>/</a:t>
            </a:r>
            <a:r>
              <a:rPr lang="en-US" sz="3700" dirty="0" err="1">
                <a:latin typeface="Calibri" panose="020F0502020204030204" pitchFamily="34" charset="0"/>
              </a:rPr>
              <a:t>niet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goed</a:t>
            </a:r>
            <a:r>
              <a:rPr lang="en-US" sz="3700" dirty="0">
                <a:latin typeface="Calibri" panose="020F0502020204030204" pitchFamily="34" charset="0"/>
              </a:rPr>
              <a:t> </a:t>
            </a:r>
            <a:r>
              <a:rPr lang="en-US" sz="3700" dirty="0" err="1">
                <a:latin typeface="Calibri" panose="020F0502020204030204" pitchFamily="34" charset="0"/>
              </a:rPr>
              <a:t>gemaakt</a:t>
            </a:r>
            <a:r>
              <a:rPr lang="en-US" sz="3700" dirty="0">
                <a:latin typeface="Calibri" panose="020F0502020204030204" pitchFamily="34" charset="0"/>
              </a:rPr>
              <a:t>?</a:t>
            </a:r>
            <a:endParaRPr lang="el-GR" sz="37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US" sz="1500" dirty="0"/>
          </a:p>
          <a:p>
            <a:pPr marL="0" indent="0">
              <a:buNone/>
              <a:defRPr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70985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400" b="1" dirty="0">
                <a:solidFill>
                  <a:srgbClr val="002060"/>
                </a:solidFill>
              </a:rPr>
              <a:t>Leerlingen </a:t>
            </a:r>
            <a:r>
              <a:rPr lang="en-US" sz="3400" b="1" dirty="0" err="1">
                <a:solidFill>
                  <a:srgbClr val="002060"/>
                </a:solidFill>
              </a:rPr>
              <a:t>te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betrekken</a:t>
            </a:r>
            <a:r>
              <a:rPr lang="en-US" sz="3400" b="1" dirty="0">
                <a:solidFill>
                  <a:srgbClr val="002060"/>
                </a:solidFill>
              </a:rPr>
              <a:t> bij het </a:t>
            </a:r>
            <a:r>
              <a:rPr lang="en-US" sz="3400" b="1" dirty="0" err="1">
                <a:solidFill>
                  <a:srgbClr val="002060"/>
                </a:solidFill>
              </a:rPr>
              <a:t>toetsen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/>
              <a:t>–</a:t>
            </a:r>
            <a:br>
              <a:rPr lang="en-US" sz="3400" b="1" i="1" dirty="0"/>
            </a:br>
            <a:r>
              <a:rPr lang="en-US" sz="3400" b="1" i="1" dirty="0"/>
              <a:t>Exemplars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A4D0547F-3125-48DE-8F56-A2350F153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8275" y="2811104"/>
            <a:ext cx="3317976" cy="29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000" b="1" dirty="0">
                <a:latin typeface="Calibri" pitchFamily="34" charset="0"/>
              </a:rPr>
              <a:t> </a:t>
            </a:r>
            <a:r>
              <a:rPr lang="en-US" altLang="en-US" sz="3000" b="1" dirty="0"/>
              <a:t>B</a:t>
            </a:r>
            <a:r>
              <a:rPr lang="el-GR" altLang="en-US" sz="3000" dirty="0"/>
              <a:t>. </a:t>
            </a:r>
            <a:r>
              <a:rPr lang="en-US" altLang="en-US" sz="3000" dirty="0" err="1"/>
              <a:t>Laat</a:t>
            </a:r>
            <a:r>
              <a:rPr lang="en-US" altLang="en-US" sz="3000" dirty="0"/>
              <a:t> leerlingen </a:t>
            </a:r>
            <a:r>
              <a:rPr lang="en-US" altLang="en-US" sz="3000" dirty="0" err="1"/>
              <a:t>voltooide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opgaven</a:t>
            </a:r>
            <a:r>
              <a:rPr lang="en-US" altLang="en-US" sz="3000" dirty="0"/>
              <a:t> van </a:t>
            </a:r>
            <a:r>
              <a:rPr lang="en-US" altLang="en-US" sz="3000" dirty="0" err="1"/>
              <a:t>verschillende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kwaliteit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bekijken</a:t>
            </a:r>
            <a:r>
              <a:rPr lang="en-US" altLang="en-US" sz="3000" dirty="0"/>
              <a:t> en </a:t>
            </a:r>
            <a:r>
              <a:rPr lang="en-US" altLang="en-US" sz="3000" dirty="0" err="1"/>
              <a:t>vergelijken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a.d.h.v</a:t>
            </a:r>
            <a:r>
              <a:rPr lang="en-US" altLang="en-US" sz="3000" dirty="0"/>
              <a:t>. </a:t>
            </a:r>
            <a:r>
              <a:rPr lang="en-US" altLang="en-US" sz="3000" dirty="0" err="1"/>
              <a:t>succescriteria</a:t>
            </a:r>
            <a:r>
              <a:rPr lang="en-US" altLang="en-US" sz="3000" dirty="0"/>
              <a:t>.</a:t>
            </a:r>
            <a:endParaRPr lang="el-GR" altLang="en-US" sz="3000" dirty="0"/>
          </a:p>
          <a:p>
            <a:pPr marL="365760" indent="-256032">
              <a:buFont typeface="Wingdings 3"/>
              <a:buChar char=""/>
              <a:defRPr/>
            </a:pPr>
            <a:endParaRPr lang="en-US" sz="3000" dirty="0"/>
          </a:p>
          <a:p>
            <a:pPr marL="365760" indent="-256032">
              <a:buFont typeface="Wingdings 3"/>
              <a:buChar char=""/>
              <a:defRPr/>
            </a:pPr>
            <a:endParaRPr lang="en-US" sz="3000" dirty="0"/>
          </a:p>
          <a:p>
            <a:pPr marL="109728" indent="0">
              <a:buNone/>
              <a:defRPr/>
            </a:pPr>
            <a:endParaRPr lang="el-GR" sz="3000" dirty="0"/>
          </a:p>
          <a:p>
            <a:pPr marL="0" indent="0">
              <a:buClr>
                <a:srgbClr val="1CADE4"/>
              </a:buClr>
              <a:buNone/>
            </a:pPr>
            <a:r>
              <a:rPr lang="en-US" altLang="en-US" sz="3000" b="1" dirty="0">
                <a:latin typeface="Calibri" pitchFamily="34" charset="0"/>
              </a:rPr>
              <a:t> </a:t>
            </a:r>
            <a:r>
              <a:rPr lang="en-US" altLang="en-US" sz="3000" b="1" dirty="0"/>
              <a:t>C</a:t>
            </a:r>
            <a:r>
              <a:rPr lang="el-GR" altLang="en-US" sz="3000" b="1" dirty="0"/>
              <a:t>. </a:t>
            </a:r>
            <a:r>
              <a:rPr lang="en-US" altLang="en-US" sz="3000" dirty="0" err="1"/>
              <a:t>Laat</a:t>
            </a:r>
            <a:r>
              <a:rPr lang="en-US" altLang="en-US" sz="3000" dirty="0"/>
              <a:t> leerlingen </a:t>
            </a:r>
            <a:r>
              <a:rPr lang="en-US" altLang="en-US" sz="3000" dirty="0" err="1"/>
              <a:t>opgaven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vergelijken</a:t>
            </a:r>
            <a:r>
              <a:rPr lang="en-US" altLang="en-US" sz="3000" dirty="0"/>
              <a:t> die </a:t>
            </a:r>
            <a:r>
              <a:rPr lang="en-US" altLang="en-US" sz="3000" dirty="0" err="1"/>
              <a:t>nog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niet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af</a:t>
            </a:r>
            <a:r>
              <a:rPr lang="en-US" altLang="en-US" sz="3000" dirty="0"/>
              <a:t> </a:t>
            </a:r>
            <a:r>
              <a:rPr lang="en-US" altLang="en-US" sz="3000" dirty="0" err="1"/>
              <a:t>zijn</a:t>
            </a:r>
            <a:r>
              <a:rPr lang="en-US" altLang="en-US" sz="3000" dirty="0"/>
              <a:t> (</a:t>
            </a:r>
            <a:r>
              <a:rPr lang="en-US" altLang="en-US" sz="3000" dirty="0" err="1"/>
              <a:t>dit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helpt</a:t>
            </a:r>
            <a:r>
              <a:rPr lang="en-US" altLang="en-US" sz="3000" dirty="0"/>
              <a:t> leerlingen </a:t>
            </a:r>
            <a:r>
              <a:rPr lang="en-US" altLang="en-US" sz="3000" dirty="0" err="1"/>
              <a:t>te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zien</a:t>
            </a:r>
            <a:r>
              <a:rPr lang="en-US" altLang="en-US" sz="3000" dirty="0"/>
              <a:t> hoe </a:t>
            </a:r>
            <a:r>
              <a:rPr lang="en-US" altLang="en-US" sz="3000" dirty="0" err="1"/>
              <a:t>een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opgave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gemaakt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wordt</a:t>
            </a:r>
            <a:r>
              <a:rPr lang="en-US" altLang="en-US" sz="3000" dirty="0"/>
              <a:t>).</a:t>
            </a:r>
            <a:endParaRPr lang="el-GR" sz="3000" dirty="0"/>
          </a:p>
          <a:p>
            <a:pPr marL="365760" indent="-256032">
              <a:buFont typeface="Wingdings 3"/>
              <a:buChar char=""/>
              <a:defRPr/>
            </a:pPr>
            <a:endParaRPr lang="el-GR" sz="2000" dirty="0"/>
          </a:p>
          <a:p>
            <a:pPr marL="365760" indent="-256032">
              <a:buFont typeface="Wingdings 3"/>
              <a:buChar char=""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89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7E3C8-291D-469A-AE5A-CC9138533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709127"/>
            <a:ext cx="3421958" cy="5400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/>
              <a:t>Groep</a:t>
            </a:r>
            <a:r>
              <a:rPr lang="en-US" sz="3600" b="1" dirty="0"/>
              <a:t> B</a:t>
            </a:r>
            <a:endParaRPr lang="nl-NL" sz="3600" dirty="0"/>
          </a:p>
          <a:p>
            <a:pPr marL="0" indent="0">
              <a:buNone/>
            </a:pPr>
            <a:r>
              <a:rPr lang="nl-NL" sz="2000" dirty="0"/>
              <a:t>Sietske Dijkema</a:t>
            </a:r>
            <a:br>
              <a:rPr lang="nl-NL" sz="2000" dirty="0"/>
            </a:br>
            <a:r>
              <a:rPr lang="nl-NL" sz="2000" dirty="0"/>
              <a:t>Herman Polinder</a:t>
            </a:r>
            <a:br>
              <a:rPr lang="nl-NL" sz="2000" dirty="0"/>
            </a:br>
            <a:r>
              <a:rPr lang="nl-NL" sz="2000" dirty="0" err="1"/>
              <a:t>Bernardine</a:t>
            </a:r>
            <a:r>
              <a:rPr lang="nl-NL" sz="2000" dirty="0"/>
              <a:t> Beckers</a:t>
            </a:r>
            <a:br>
              <a:rPr lang="nl-NL" sz="2000" dirty="0"/>
            </a:br>
            <a:r>
              <a:rPr lang="nl-NL" sz="2000" dirty="0"/>
              <a:t>Carla Timmermans</a:t>
            </a:r>
            <a:br>
              <a:rPr lang="nl-NL" sz="2000" dirty="0"/>
            </a:br>
            <a:r>
              <a:rPr lang="nl-NL" sz="2000" dirty="0"/>
              <a:t>Martin Brunink</a:t>
            </a:r>
            <a:br>
              <a:rPr lang="nl-NL" sz="2000" dirty="0"/>
            </a:br>
            <a:r>
              <a:rPr lang="nl-NL" sz="2000" dirty="0" err="1"/>
              <a:t>Ismay</a:t>
            </a:r>
            <a:br>
              <a:rPr lang="nl-NL" sz="2000" dirty="0"/>
            </a:br>
            <a:r>
              <a:rPr lang="nl-NL" sz="2000" dirty="0"/>
              <a:t>Riki </a:t>
            </a:r>
            <a:r>
              <a:rPr lang="nl-NL" sz="2000" dirty="0" err="1"/>
              <a:t>Kortink</a:t>
            </a:r>
            <a:br>
              <a:rPr lang="nl-NL" sz="2000" dirty="0"/>
            </a:br>
            <a:r>
              <a:rPr lang="nl-NL" sz="2000" dirty="0"/>
              <a:t>Lida Sangsefidi</a:t>
            </a:r>
            <a:br>
              <a:rPr lang="nl-NL" sz="2000" dirty="0"/>
            </a:br>
            <a:r>
              <a:rPr lang="nl-NL" sz="2000" dirty="0"/>
              <a:t>Joop Mellink</a:t>
            </a:r>
            <a:br>
              <a:rPr lang="nl-NL" sz="2000" dirty="0"/>
            </a:br>
            <a:r>
              <a:rPr lang="nl-NL" sz="2000" dirty="0"/>
              <a:t>Marike van der Molen</a:t>
            </a:r>
            <a:br>
              <a:rPr lang="nl-NL" sz="2000" dirty="0"/>
            </a:br>
            <a:r>
              <a:rPr lang="nl-NL" sz="2000" dirty="0"/>
              <a:t>Denise Brouwer</a:t>
            </a:r>
            <a:br>
              <a:rPr lang="nl-NL" sz="2000" dirty="0"/>
            </a:br>
            <a:r>
              <a:rPr lang="nl-NL" sz="2000" dirty="0"/>
              <a:t>Marion Roerink</a:t>
            </a:r>
            <a:br>
              <a:rPr lang="nl-NL" sz="2000" dirty="0"/>
            </a:br>
            <a:r>
              <a:rPr lang="nl-NL" sz="2000" dirty="0"/>
              <a:t>Petra Duits</a:t>
            </a:r>
            <a:br>
              <a:rPr lang="nl-NL" sz="2000" dirty="0"/>
            </a:br>
            <a:r>
              <a:rPr lang="nl-NL" sz="2000" dirty="0"/>
              <a:t>Jan Oldenburger</a:t>
            </a:r>
            <a:br>
              <a:rPr lang="nl-NL" sz="2000" dirty="0"/>
            </a:br>
            <a:r>
              <a:rPr lang="nl-NL" sz="2000" dirty="0" err="1"/>
              <a:t>Harriet</a:t>
            </a:r>
            <a:r>
              <a:rPr lang="nl-NL" sz="2000" dirty="0"/>
              <a:t> Dil</a:t>
            </a:r>
            <a:br>
              <a:rPr lang="nl-NL" sz="2000" dirty="0"/>
            </a:br>
            <a:r>
              <a:rPr lang="nl-NL" sz="2000" dirty="0"/>
              <a:t>Sjoukje Dekker</a:t>
            </a:r>
          </a:p>
          <a:p>
            <a:endParaRPr lang="nl-NL" sz="1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CE635-B00A-45DA-88B5-AB29EA36C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101013"/>
            <a:ext cx="3421957" cy="5008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/>
              <a:t>Groep</a:t>
            </a:r>
            <a:r>
              <a:rPr lang="en-US" sz="4000" b="1" dirty="0"/>
              <a:t> B+</a:t>
            </a:r>
            <a:endParaRPr lang="nl-NL" sz="4000" dirty="0"/>
          </a:p>
          <a:p>
            <a:pPr marL="0" indent="0">
              <a:buNone/>
            </a:pPr>
            <a:r>
              <a:rPr lang="nl-NL" sz="2000" dirty="0"/>
              <a:t>Karin Kamp</a:t>
            </a:r>
            <a:br>
              <a:rPr lang="nl-NL" sz="2000" dirty="0"/>
            </a:br>
            <a:r>
              <a:rPr lang="nl-NL" sz="2000" dirty="0"/>
              <a:t>Henk Lambers</a:t>
            </a:r>
            <a:br>
              <a:rPr lang="nl-NL" sz="2000" dirty="0"/>
            </a:br>
            <a:r>
              <a:rPr lang="nl-NL" sz="2000" dirty="0"/>
              <a:t>Anne Scholten</a:t>
            </a:r>
            <a:br>
              <a:rPr lang="nl-NL" sz="2000" dirty="0"/>
            </a:br>
            <a:r>
              <a:rPr lang="nl-NL" sz="2000" dirty="0" err="1"/>
              <a:t>Jivan</a:t>
            </a:r>
            <a:r>
              <a:rPr lang="nl-NL" sz="2000" dirty="0"/>
              <a:t> Mulders</a:t>
            </a:r>
            <a:br>
              <a:rPr lang="nl-NL" sz="2000" dirty="0"/>
            </a:br>
            <a:r>
              <a:rPr lang="nl-NL" sz="2000" dirty="0"/>
              <a:t>Anke Arts</a:t>
            </a:r>
            <a:br>
              <a:rPr lang="nl-NL" sz="2000" dirty="0"/>
            </a:br>
            <a:r>
              <a:rPr lang="nl-NL" sz="2000" dirty="0"/>
              <a:t>Barbara Kooistra</a:t>
            </a:r>
            <a:br>
              <a:rPr lang="nl-NL" sz="2000" dirty="0"/>
            </a:br>
            <a:r>
              <a:rPr lang="nl-NL" sz="2000" dirty="0"/>
              <a:t>Marja Broks</a:t>
            </a:r>
            <a:br>
              <a:rPr lang="nl-NL" sz="2000" dirty="0"/>
            </a:br>
            <a:r>
              <a:rPr lang="nl-NL" sz="2000" dirty="0"/>
              <a:t>Isabel de Cneudt</a:t>
            </a:r>
          </a:p>
          <a:p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F4EEE-DAD8-4F7E-8064-2765FD0A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368" y="6356350"/>
            <a:ext cx="135828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050"/>
              <a:pPr>
                <a:spcAft>
                  <a:spcPts val="600"/>
                </a:spcAft>
              </a:pPr>
              <a:t>2</a:t>
            </a:fld>
            <a:endParaRPr lang="el-GR" sz="1050"/>
          </a:p>
        </p:txBody>
      </p:sp>
    </p:spTree>
    <p:extLst>
      <p:ext uri="{BB962C8B-B14F-4D97-AF65-F5344CB8AC3E}">
        <p14:creationId xmlns:p14="http://schemas.microsoft.com/office/powerpoint/2010/main" val="220949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620688"/>
            <a:ext cx="8640960" cy="76613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Voorbeeld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08BFD7-CF29-42B4-AB58-E5BBAF798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69" y="1654111"/>
            <a:ext cx="9153288" cy="5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AC2D3-C572-40FE-BBC1-3CB49155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arless_filmpje">
            <a:hlinkClick r:id="" action="ppaction://media"/>
            <a:extLst>
              <a:ext uri="{FF2B5EF4-FFF2-40B4-BE49-F238E27FC236}">
                <a16:creationId xmlns:a16="http://schemas.microsoft.com/office/drawing/2014/main" id="{1305B83F-0A18-440E-88B2-9950A7BAA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466" y="428625"/>
            <a:ext cx="10676334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18765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Activiteit: Rangschik de exemplars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Probeer de gegeven voorbeelden (“exemplars”) te rangschikken. Wat maakt het ene voorbeeld beter dan het andere?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</a:rPr>
              <a:t>Extra</a:t>
            </a:r>
            <a:r>
              <a:rPr lang="en-US" sz="2000">
                <a:solidFill>
                  <a:srgbClr val="000000"/>
                </a:solidFill>
              </a:rPr>
              <a:t>: Bepaal hoe je exemplars kunt gebruiken voor een les die je zelf binnenkort gaat geven.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>
                <a:solidFill>
                  <a:srgbClr val="000000"/>
                </a:solidFill>
              </a:rPr>
              <a:t>Werkvorm</a:t>
            </a:r>
            <a:r>
              <a:rPr lang="en-US" sz="2000">
                <a:solidFill>
                  <a:srgbClr val="000000"/>
                </a:solidFill>
              </a:rPr>
              <a:t>: denken – delen - uitwisselen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2C7B15-8524-42B7-B951-3B9CFF451536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935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ECC04A0-C20D-4CE0-8549-EDFF4128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2050" name="Picture 2" descr="https://lh5.googleusercontent.com/FytT6CeLl2g_wim0II66zVOrIIt5Y4ehK0Ibxu2Uv9_e6UOaJKgZBd9_OOxhbzn6Ji9VgPQwFvO1i3-6CUAoWPGFLeMKiFkwpxbtha0zhPg208rQHU2o6rlQ5zmyIQL2X2ebyq1N">
            <a:extLst>
              <a:ext uri="{FF2B5EF4-FFF2-40B4-BE49-F238E27FC236}">
                <a16:creationId xmlns:a16="http://schemas.microsoft.com/office/drawing/2014/main" id="{8B6DECB8-7890-478A-A9B5-9E2DA4942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232814"/>
            <a:ext cx="21526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EiJ7YmiCBEFYUZKm5GURDqpEQnzzM0r4zd3R9v04n5umDVLbnw3DtDR2LwxM4_PxSqZiiipTxVlzE-xdgMbRBcoRN2rTdaxji5TD_5ziueuo6QrT57h4I5TncfizvIxSVcu80HX_">
            <a:extLst>
              <a:ext uri="{FF2B5EF4-FFF2-40B4-BE49-F238E27FC236}">
                <a16:creationId xmlns:a16="http://schemas.microsoft.com/office/drawing/2014/main" id="{7EA55034-972B-44E0-B728-A00A9E80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1358700"/>
            <a:ext cx="26003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SuXPMzQRQKzTlK1GG1AojgW4mBir6KMaVkoztVAsGtap9sLTuc--s_Xl8Uhsb7CYxnJ536m-RHKCjMo6H0r5e6hvn7h12GKAnhpH7GILjkgJ6SefGQ0eO4Lj2Fsud-E7hTZns0AE">
            <a:extLst>
              <a:ext uri="{FF2B5EF4-FFF2-40B4-BE49-F238E27FC236}">
                <a16:creationId xmlns:a16="http://schemas.microsoft.com/office/drawing/2014/main" id="{85B24123-C7F8-4436-88B1-658E99EB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46" y="3460974"/>
            <a:ext cx="22669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5.googleusercontent.com/a9bsX9EMgxFhky1mHmt_zvBG3bnVQPUh4sfs8P3j1IYQKO0EsFpVGKS4x0Qam40gcEgNhL1ZqOwglHN569-huvfCESdlzq3YsAWkkdz3_cplwE7_mXdbD98O6l1ZA8FdzOBoHPvy">
            <a:extLst>
              <a:ext uri="{FF2B5EF4-FFF2-40B4-BE49-F238E27FC236}">
                <a16:creationId xmlns:a16="http://schemas.microsoft.com/office/drawing/2014/main" id="{27FB9702-A2E6-44FD-AA06-BBDB64AD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023938"/>
            <a:ext cx="1478260" cy="38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4.googleusercontent.com/pBYUaU_QCAuzFyKYjb_Xaas0mTfVoyVzldwTck7gfKpVpj43ae8fgvFe8FvkCCu1i0kfyS69f9ghomvi_zTOrveJBYAMOw4MWsI0WtOfHx0OqwGPTsIDcdXOHZgui2lCAJ7T0z9Q">
            <a:extLst>
              <a:ext uri="{FF2B5EF4-FFF2-40B4-BE49-F238E27FC236}">
                <a16:creationId xmlns:a16="http://schemas.microsoft.com/office/drawing/2014/main" id="{421EB9A5-1020-49E6-83CD-C56E8CA5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94" y="3573016"/>
            <a:ext cx="15049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92124F-FF0A-43B8-8FDC-92A553BF0A38}"/>
              </a:ext>
            </a:extLst>
          </p:cNvPr>
          <p:cNvSpPr txBox="1">
            <a:spLocks/>
          </p:cNvSpPr>
          <p:nvPr/>
        </p:nvSpPr>
        <p:spPr>
          <a:xfrm>
            <a:off x="1859142" y="260648"/>
            <a:ext cx="8640960" cy="838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Activiteit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Rangschik</a:t>
            </a:r>
            <a:r>
              <a:rPr lang="en-US" sz="4000" b="1" dirty="0">
                <a:solidFill>
                  <a:srgbClr val="002060"/>
                </a:solidFill>
              </a:rPr>
              <a:t> de exemplars</a:t>
            </a:r>
          </a:p>
        </p:txBody>
      </p:sp>
    </p:spTree>
    <p:extLst>
      <p:ext uri="{BB962C8B-B14F-4D97-AF65-F5344CB8AC3E}">
        <p14:creationId xmlns:p14="http://schemas.microsoft.com/office/powerpoint/2010/main" val="514185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D1776-9B47-4535-A2AC-9611DFB4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Denk terug aan de formatieve toetscyclus…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565C29-D63C-47E2-B4B8-26DB3D3E0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41" y="1092065"/>
            <a:ext cx="5017318" cy="4666106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097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193A69-21E5-4AC3-8256-0D17BA58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2050" name="Picture 2" descr="Afbeeldingsresultaat voor pauze">
            <a:extLst>
              <a:ext uri="{FF2B5EF4-FFF2-40B4-BE49-F238E27FC236}">
                <a16:creationId xmlns:a16="http://schemas.microsoft.com/office/drawing/2014/main" id="{BDBED8AF-FAA0-4384-9906-4B655FB6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772816"/>
            <a:ext cx="47804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52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901B1-0E46-43D3-B3F4-7626AE94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</a:rPr>
              <a:t>Lesvoorbereidingsformulier</a:t>
            </a:r>
            <a:endParaRPr lang="nl-NL" sz="4000" b="1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2537E-5111-4348-9B99-97A22D63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13" y="2648198"/>
            <a:ext cx="6038850" cy="42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7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63885-024C-4945-89CC-29E7138E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Reflectie op deze eerste sessie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Presentation with Checklist">
            <a:extLst>
              <a:ext uri="{FF2B5EF4-FFF2-40B4-BE49-F238E27FC236}">
                <a16:creationId xmlns:a16="http://schemas.microsoft.com/office/drawing/2014/main" id="{7181E464-BB41-46E6-A750-F42B6CC83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9288F4-6A9B-4619-B8A4-7FB91E35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>
                <a:solidFill>
                  <a:srgbClr val="000000"/>
                </a:solidFill>
              </a:rPr>
              <a:t>We willen graag weten:</a:t>
            </a:r>
          </a:p>
          <a:p>
            <a:endParaRPr lang="nl-NL" sz="200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0000"/>
                </a:solidFill>
              </a:rPr>
              <a:t>Wat was er goed aan deze sessie?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0000"/>
                </a:solidFill>
              </a:rPr>
              <a:t>Wat heb je gemist in deze sessie?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0000"/>
                </a:solidFill>
              </a:rPr>
              <a:t>Wat zou er verder nog anders / beter kunnen?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A11FA7-EE37-4215-95D0-D48ED9FC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l-GR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5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A52F37-7680-47E5-8021-1012187E8E06}"/>
              </a:ext>
            </a:extLst>
          </p:cNvPr>
          <p:cNvSpPr txBox="1"/>
          <p:nvPr/>
        </p:nvSpPr>
        <p:spPr>
          <a:xfrm>
            <a:off x="1179226" y="5105400"/>
            <a:ext cx="9833548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u="sng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Vragen</a:t>
            </a:r>
            <a:r>
              <a:rPr lang="en-US" sz="3400" b="1" u="sng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400" b="1" u="sng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opmerkingen</a:t>
            </a:r>
            <a:r>
              <a:rPr lang="en-US" sz="3400" b="1" u="sng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? </a:t>
            </a:r>
            <a:r>
              <a:rPr lang="en-US" sz="3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Mail </a:t>
            </a:r>
            <a:r>
              <a:rPr lang="en-US" sz="3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j.a.devries@utwente.nl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FDCF-B1C9-438D-BE26-50127733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872046"/>
            <a:ext cx="9833548" cy="2945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VOER DE VOORBEREIDE LES UIT VOOR DE VOLGENDE BIJEENKOMST. </a:t>
            </a:r>
          </a:p>
          <a:p>
            <a:pPr marL="0" algn="ctr"/>
            <a:endParaRPr lang="en-US" sz="24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VOLGENDE BIJEENKOMST: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16 </a:t>
            </a:r>
            <a:r>
              <a:rPr lang="en-US" sz="2400" dirty="0" err="1">
                <a:solidFill>
                  <a:srgbClr val="FFFFFF"/>
                </a:solidFill>
              </a:rPr>
              <a:t>januari</a:t>
            </a:r>
            <a:r>
              <a:rPr lang="en-US" sz="2400" dirty="0">
                <a:solidFill>
                  <a:srgbClr val="FFFFFF"/>
                </a:solidFill>
              </a:rPr>
              <a:t> 14:00 – 17:00</a:t>
            </a:r>
          </a:p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Windesheim</a:t>
            </a:r>
            <a:r>
              <a:rPr lang="en-US" sz="2400" dirty="0">
                <a:solidFill>
                  <a:srgbClr val="FFFFFF"/>
                </a:solidFill>
              </a:rPr>
              <a:t> Zwolle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04DD-6E4C-4B6D-9DEA-3B71E3EC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96341"/>
            <a:ext cx="7543800" cy="1450757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Groep</a:t>
            </a:r>
            <a:r>
              <a:rPr lang="en-US" b="1" dirty="0">
                <a:solidFill>
                  <a:srgbClr val="002060"/>
                </a:solidFill>
              </a:rPr>
              <a:t> B </a:t>
            </a:r>
            <a:r>
              <a:rPr lang="en-US" b="1" dirty="0" err="1">
                <a:solidFill>
                  <a:srgbClr val="002060"/>
                </a:solidFill>
              </a:rPr>
              <a:t>focust</a:t>
            </a:r>
            <a:r>
              <a:rPr lang="en-US" b="1" dirty="0">
                <a:solidFill>
                  <a:srgbClr val="002060"/>
                </a:solidFill>
              </a:rPr>
              <a:t> op…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DF5D0-7C3C-4CB4-B4CB-6FBA6EFF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7BA066-9299-4FD1-A2FB-E953A14945F4}"/>
              </a:ext>
            </a:extLst>
          </p:cNvPr>
          <p:cNvSpPr/>
          <p:nvPr/>
        </p:nvSpPr>
        <p:spPr>
          <a:xfrm>
            <a:off x="7465883" y="3145093"/>
            <a:ext cx="1646103" cy="15411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2</a:t>
            </a:r>
          </a:p>
          <a:p>
            <a:pPr algn="ctr"/>
            <a:r>
              <a:rPr lang="en-US" sz="1100" dirty="0"/>
              <a:t>Leerlingreacties ontlokken en verzamelen</a:t>
            </a:r>
            <a:endParaRPr lang="nl-NL" sz="11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293F86-9C26-45F7-AD89-E08214A9EDAC}"/>
              </a:ext>
            </a:extLst>
          </p:cNvPr>
          <p:cNvSpPr/>
          <p:nvPr/>
        </p:nvSpPr>
        <p:spPr>
          <a:xfrm>
            <a:off x="3428196" y="3140898"/>
            <a:ext cx="1646103" cy="154119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5</a:t>
            </a:r>
          </a:p>
          <a:p>
            <a:pPr algn="ctr"/>
            <a:r>
              <a:rPr lang="en-US" sz="1100" dirty="0"/>
              <a:t>Vervolgacties ondernemen: onderwijs &amp; leren aanpassen</a:t>
            </a:r>
            <a:endParaRPr lang="nl-NL" sz="11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66CF0A-3E3D-4E74-8007-37ABF6E9E562}"/>
              </a:ext>
            </a:extLst>
          </p:cNvPr>
          <p:cNvSpPr/>
          <p:nvPr/>
        </p:nvSpPr>
        <p:spPr>
          <a:xfrm>
            <a:off x="5447039" y="1884776"/>
            <a:ext cx="1646103" cy="1541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1</a:t>
            </a:r>
          </a:p>
          <a:p>
            <a:pPr algn="ctr"/>
            <a:r>
              <a:rPr lang="en-US" sz="1100" dirty="0"/>
              <a:t>Verwachtingen verhelderen</a:t>
            </a:r>
            <a:endParaRPr lang="nl-NL" sz="11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0B0BFF-5817-439E-A24C-7433FCD5E078}"/>
              </a:ext>
            </a:extLst>
          </p:cNvPr>
          <p:cNvSpPr/>
          <p:nvPr/>
        </p:nvSpPr>
        <p:spPr>
          <a:xfrm>
            <a:off x="4547167" y="4939607"/>
            <a:ext cx="1646103" cy="154119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4</a:t>
            </a:r>
          </a:p>
          <a:p>
            <a:pPr algn="ctr"/>
            <a:r>
              <a:rPr lang="en-US" sz="1100" dirty="0"/>
              <a:t>Communiceren met leerlingen over resultaten</a:t>
            </a:r>
            <a:endParaRPr lang="nl-NL" sz="11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F6C453-F597-41D3-94FF-CCFAFF53194D}"/>
              </a:ext>
            </a:extLst>
          </p:cNvPr>
          <p:cNvSpPr/>
          <p:nvPr/>
        </p:nvSpPr>
        <p:spPr>
          <a:xfrm>
            <a:off x="6551717" y="4913166"/>
            <a:ext cx="1646103" cy="1541195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3</a:t>
            </a:r>
          </a:p>
          <a:p>
            <a:pPr algn="ctr"/>
            <a:r>
              <a:rPr lang="en-US" sz="1100" dirty="0"/>
              <a:t>Reacties analyseren en interpreteren</a:t>
            </a:r>
            <a:endParaRPr lang="nl-NL" sz="11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626B5-11BF-40FB-8CD4-BA0A88F710A6}"/>
              </a:ext>
            </a:extLst>
          </p:cNvPr>
          <p:cNvCxnSpPr>
            <a:cxnSpLocks/>
          </p:cNvCxnSpPr>
          <p:nvPr/>
        </p:nvCxnSpPr>
        <p:spPr>
          <a:xfrm flipV="1">
            <a:off x="4906197" y="2964048"/>
            <a:ext cx="333102" cy="230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38907D-A465-4C27-B272-BA3236D81A53}"/>
              </a:ext>
            </a:extLst>
          </p:cNvPr>
          <p:cNvCxnSpPr>
            <a:cxnSpLocks/>
          </p:cNvCxnSpPr>
          <p:nvPr/>
        </p:nvCxnSpPr>
        <p:spPr>
          <a:xfrm>
            <a:off x="7236323" y="3006810"/>
            <a:ext cx="346314" cy="233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1401C4-DAA0-4609-B140-ECE761005BBE}"/>
              </a:ext>
            </a:extLst>
          </p:cNvPr>
          <p:cNvCxnSpPr>
            <a:cxnSpLocks/>
          </p:cNvCxnSpPr>
          <p:nvPr/>
        </p:nvCxnSpPr>
        <p:spPr>
          <a:xfrm flipH="1">
            <a:off x="7865124" y="4749920"/>
            <a:ext cx="118290" cy="216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E6584B-C176-43EC-A360-4540F4488E5D}"/>
              </a:ext>
            </a:extLst>
          </p:cNvPr>
          <p:cNvCxnSpPr>
            <a:cxnSpLocks/>
          </p:cNvCxnSpPr>
          <p:nvPr/>
        </p:nvCxnSpPr>
        <p:spPr>
          <a:xfrm flipH="1" flipV="1">
            <a:off x="4716365" y="4682018"/>
            <a:ext cx="163496" cy="257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52E0AD-6901-4B4D-9D9C-032481487255}"/>
              </a:ext>
            </a:extLst>
          </p:cNvPr>
          <p:cNvCxnSpPr>
            <a:cxnSpLocks/>
          </p:cNvCxnSpPr>
          <p:nvPr/>
        </p:nvCxnSpPr>
        <p:spPr>
          <a:xfrm flipH="1">
            <a:off x="6270090" y="5877973"/>
            <a:ext cx="2075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8750DB-ED99-414F-AD06-4A32A4CE6A1D}"/>
              </a:ext>
            </a:extLst>
          </p:cNvPr>
          <p:cNvSpPr txBox="1"/>
          <p:nvPr/>
        </p:nvSpPr>
        <p:spPr>
          <a:xfrm>
            <a:off x="7093141" y="2073030"/>
            <a:ext cx="3876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Sessie</a:t>
            </a:r>
            <a:r>
              <a:rPr lang="en-US" sz="135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1</a:t>
            </a:r>
            <a:r>
              <a:rPr lang="en-US" sz="135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 </a:t>
            </a:r>
            <a:r>
              <a:rPr lang="en-US" sz="135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Gebruik</a:t>
            </a:r>
            <a:r>
              <a:rPr lang="en-US" sz="135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van “exemplars”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BB44B-C343-4A3C-99D2-FD49AAAAA638}"/>
              </a:ext>
            </a:extLst>
          </p:cNvPr>
          <p:cNvSpPr/>
          <p:nvPr/>
        </p:nvSpPr>
        <p:spPr>
          <a:xfrm>
            <a:off x="2317232" y="4913166"/>
            <a:ext cx="27880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 err="1">
                <a:solidFill>
                  <a:schemeClr val="accent1"/>
                </a:solidFill>
                <a:ea typeface="Calibri"/>
                <a:cs typeface="Times New Roman"/>
              </a:rPr>
              <a:t>Sessie</a:t>
            </a:r>
            <a:r>
              <a:rPr lang="en-US" sz="1350" b="1" dirty="0">
                <a:solidFill>
                  <a:schemeClr val="accent1"/>
                </a:solidFill>
                <a:ea typeface="Calibri"/>
                <a:cs typeface="Times New Roman"/>
              </a:rPr>
              <a:t> 4</a:t>
            </a:r>
            <a:r>
              <a:rPr lang="en-US" sz="1350" dirty="0">
                <a:solidFill>
                  <a:schemeClr val="accent1"/>
                </a:solidFill>
                <a:ea typeface="Calibri"/>
                <a:cs typeface="Times New Roman"/>
              </a:rPr>
              <a:t>: Wat </a:t>
            </a:r>
            <a:r>
              <a:rPr lang="en-US" sz="1350" dirty="0" err="1">
                <a:solidFill>
                  <a:schemeClr val="accent1"/>
                </a:solidFill>
                <a:ea typeface="Calibri"/>
                <a:cs typeface="Times New Roman"/>
              </a:rPr>
              <a:t>kun</a:t>
            </a:r>
            <a:r>
              <a:rPr lang="en-US" sz="1350" dirty="0">
                <a:solidFill>
                  <a:schemeClr val="accent1"/>
                </a:solidFill>
                <a:ea typeface="Calibri"/>
                <a:cs typeface="Times New Roman"/>
              </a:rPr>
              <a:t> je met de </a:t>
            </a:r>
            <a:r>
              <a:rPr lang="en-US" sz="1350" dirty="0" err="1">
                <a:solidFill>
                  <a:schemeClr val="accent1"/>
                </a:solidFill>
                <a:ea typeface="Calibri"/>
                <a:cs typeface="Times New Roman"/>
              </a:rPr>
              <a:t>resultaten</a:t>
            </a:r>
            <a:r>
              <a:rPr lang="en-US" sz="1350" dirty="0">
                <a:solidFill>
                  <a:schemeClr val="accent1"/>
                </a:solidFill>
                <a:ea typeface="Calibri"/>
                <a:cs typeface="Times New Roman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82DAB-CF9B-4557-A336-323E4550CF34}"/>
              </a:ext>
            </a:extLst>
          </p:cNvPr>
          <p:cNvSpPr txBox="1"/>
          <p:nvPr/>
        </p:nvSpPr>
        <p:spPr>
          <a:xfrm>
            <a:off x="9100051" y="3283065"/>
            <a:ext cx="16461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Sessie</a:t>
            </a:r>
            <a:r>
              <a:rPr 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1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Betrekken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van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leerlingen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bij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toetsing</a:t>
            </a:r>
            <a:endParaRPr lang="en-US" sz="135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F0767-861F-434E-9B88-8C8B981B47F2}"/>
              </a:ext>
            </a:extLst>
          </p:cNvPr>
          <p:cNvSpPr txBox="1"/>
          <p:nvPr/>
        </p:nvSpPr>
        <p:spPr>
          <a:xfrm>
            <a:off x="8197820" y="5498230"/>
            <a:ext cx="16329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002060"/>
                </a:solidFill>
              </a:rPr>
              <a:t>Sessie</a:t>
            </a:r>
            <a:r>
              <a:rPr lang="en-US" sz="1350" b="1" dirty="0">
                <a:solidFill>
                  <a:srgbClr val="002060"/>
                </a:solidFill>
              </a:rPr>
              <a:t> 3</a:t>
            </a:r>
            <a:r>
              <a:rPr lang="en-US" sz="1350" dirty="0">
                <a:solidFill>
                  <a:srgbClr val="002060"/>
                </a:solidFill>
              </a:rPr>
              <a:t>: </a:t>
            </a:r>
            <a:r>
              <a:rPr lang="en-US" sz="1350" dirty="0" err="1">
                <a:solidFill>
                  <a:srgbClr val="002060"/>
                </a:solidFill>
              </a:rPr>
              <a:t>Registreren</a:t>
            </a:r>
            <a:r>
              <a:rPr lang="en-US" sz="1350" dirty="0">
                <a:solidFill>
                  <a:srgbClr val="002060"/>
                </a:solidFill>
              </a:rPr>
              <a:t> van </a:t>
            </a:r>
            <a:r>
              <a:rPr lang="en-US" sz="1350" dirty="0" err="1">
                <a:solidFill>
                  <a:srgbClr val="002060"/>
                </a:solidFill>
              </a:rPr>
              <a:t>leervooruitgang</a:t>
            </a:r>
            <a:endParaRPr lang="nl-NL" sz="135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25622-66D0-4EF8-B8B1-770AD79928CD}"/>
              </a:ext>
            </a:extLst>
          </p:cNvPr>
          <p:cNvSpPr txBox="1"/>
          <p:nvPr/>
        </p:nvSpPr>
        <p:spPr>
          <a:xfrm>
            <a:off x="7093141" y="2480590"/>
            <a:ext cx="252812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Sessie</a:t>
            </a:r>
            <a:r>
              <a:rPr lang="en-US" sz="135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3</a:t>
            </a:r>
            <a:r>
              <a:rPr lang="en-US" sz="135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 </a:t>
            </a:r>
            <a:r>
              <a:rPr lang="en-US" sz="135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Ontwikkelen</a:t>
            </a:r>
            <a:r>
              <a:rPr lang="en-US" sz="135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van rubrics</a:t>
            </a:r>
          </a:p>
          <a:p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1FAD3-5900-4FE5-A6B8-4D235E96FBF7}"/>
              </a:ext>
            </a:extLst>
          </p:cNvPr>
          <p:cNvSpPr txBox="1"/>
          <p:nvPr/>
        </p:nvSpPr>
        <p:spPr>
          <a:xfrm>
            <a:off x="9111986" y="3983545"/>
            <a:ext cx="164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Sessie</a:t>
            </a:r>
            <a:r>
              <a:rPr 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2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Systematisch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gebruik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van </a:t>
            </a:r>
            <a:r>
              <a:rPr lang="en-US" sz="135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toetstechnieken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7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29F8E-02F6-4EA6-A2CA-65076DFF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Leerdoelen huidige sessie</a:t>
            </a:r>
            <a:endParaRPr lang="nl-NL" b="1">
              <a:solidFill>
                <a:srgbClr val="000000"/>
              </a:solidFill>
            </a:endParaRPr>
          </a:p>
        </p:txBody>
      </p:sp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9C5CC-0547-4AF7-AA7B-E5B14304B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Aan</a:t>
            </a:r>
            <a:r>
              <a:rPr lang="en-US" sz="2000" b="1" dirty="0"/>
              <a:t> het </a:t>
            </a:r>
            <a:r>
              <a:rPr lang="en-US" sz="2000" b="1" dirty="0" err="1"/>
              <a:t>eind</a:t>
            </a:r>
            <a:r>
              <a:rPr lang="en-US" sz="2000" b="1" dirty="0"/>
              <a:t> van </a:t>
            </a:r>
            <a:r>
              <a:rPr lang="en-US" sz="2000" b="1" dirty="0" err="1"/>
              <a:t>deze</a:t>
            </a:r>
            <a:r>
              <a:rPr lang="en-US" sz="2000" b="1" dirty="0"/>
              <a:t> </a:t>
            </a:r>
            <a:r>
              <a:rPr lang="en-US" sz="2000" b="1" dirty="0" err="1"/>
              <a:t>sessie</a:t>
            </a:r>
            <a:r>
              <a:rPr lang="en-US" sz="2000" b="1" dirty="0"/>
              <a:t>, ben je in </a:t>
            </a:r>
            <a:r>
              <a:rPr lang="en-US" sz="2000" b="1" dirty="0" err="1"/>
              <a:t>staat</a:t>
            </a:r>
            <a:r>
              <a:rPr lang="en-US" sz="2000" b="1" dirty="0"/>
              <a:t> om: </a:t>
            </a:r>
          </a:p>
          <a:p>
            <a:pPr marL="0" indent="0">
              <a:buNone/>
            </a:pPr>
            <a:r>
              <a:rPr lang="en-US" sz="2000" dirty="0"/>
              <a:t>1) </a:t>
            </a:r>
            <a:r>
              <a:rPr lang="en-US" sz="2000" dirty="0" err="1"/>
              <a:t>Succescriteria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introduceren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de hand van “exemplars”.</a:t>
            </a:r>
          </a:p>
          <a:p>
            <a:pPr marL="0" indent="0">
              <a:buNone/>
            </a:pPr>
            <a:r>
              <a:rPr lang="en-US" sz="2000" dirty="0"/>
              <a:t>2) </a:t>
            </a:r>
            <a:r>
              <a:rPr lang="en-US" sz="2000" dirty="0" err="1"/>
              <a:t>Activiteiten</a:t>
            </a:r>
            <a:r>
              <a:rPr lang="en-US" sz="2000" dirty="0"/>
              <a:t> </a:t>
            </a:r>
            <a:r>
              <a:rPr lang="en-US" sz="2000" dirty="0" err="1"/>
              <a:t>uit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voeren</a:t>
            </a:r>
            <a:r>
              <a:rPr lang="en-US" sz="2000" dirty="0"/>
              <a:t> die leerlingen in </a:t>
            </a:r>
            <a:r>
              <a:rPr lang="en-US" sz="2000" dirty="0" err="1"/>
              <a:t>staat</a:t>
            </a:r>
            <a:r>
              <a:rPr lang="en-US" sz="2000" dirty="0"/>
              <a:t> </a:t>
            </a:r>
            <a:r>
              <a:rPr lang="en-US" sz="2000" dirty="0" err="1"/>
              <a:t>stellen</a:t>
            </a:r>
            <a:r>
              <a:rPr lang="en-US" sz="2000" dirty="0"/>
              <a:t> om </a:t>
            </a:r>
            <a:r>
              <a:rPr lang="en-US" sz="2000" dirty="0" err="1"/>
              <a:t>succescriteria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toe </a:t>
            </a:r>
            <a:r>
              <a:rPr lang="en-US" sz="2000" dirty="0" err="1"/>
              <a:t>passen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927AACC-F269-4B60-9485-2EAEF4D09B98}"/>
              </a:ext>
            </a:extLst>
          </p:cNvPr>
          <p:cNvSpPr/>
          <p:nvPr/>
        </p:nvSpPr>
        <p:spPr>
          <a:xfrm>
            <a:off x="3287622" y="2312989"/>
            <a:ext cx="1646103" cy="15411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2</a:t>
            </a:r>
          </a:p>
          <a:p>
            <a:pPr algn="ctr"/>
            <a:r>
              <a:rPr lang="en-US" sz="1100" dirty="0"/>
              <a:t>Leerlingreacties ontlokken en verzamelen</a:t>
            </a:r>
            <a:endParaRPr lang="nl-NL" sz="11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889409-9654-49F6-A6E9-53670513FB6D}"/>
              </a:ext>
            </a:extLst>
          </p:cNvPr>
          <p:cNvSpPr/>
          <p:nvPr/>
        </p:nvSpPr>
        <p:spPr>
          <a:xfrm>
            <a:off x="-322932" y="2453266"/>
            <a:ext cx="1646103" cy="15411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5</a:t>
            </a:r>
          </a:p>
          <a:p>
            <a:pPr algn="ctr"/>
            <a:r>
              <a:rPr lang="en-US" sz="1100" dirty="0"/>
              <a:t>Vervolgacties ondernemen: onderwijs &amp; leren aanpassen</a:t>
            </a:r>
            <a:endParaRPr lang="nl-NL" sz="11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8B531B-CEAA-44D6-9EFB-FE5F8C468756}"/>
              </a:ext>
            </a:extLst>
          </p:cNvPr>
          <p:cNvSpPr/>
          <p:nvPr/>
        </p:nvSpPr>
        <p:spPr>
          <a:xfrm>
            <a:off x="1466726" y="1175649"/>
            <a:ext cx="1646103" cy="1541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1</a:t>
            </a:r>
          </a:p>
          <a:p>
            <a:pPr algn="ctr"/>
            <a:r>
              <a:rPr lang="en-US" sz="1100" dirty="0"/>
              <a:t>Verwachtingen verhelderen</a:t>
            </a:r>
            <a:endParaRPr lang="nl-NL" sz="11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887DA1C-69D3-4F5A-879F-AF824A0D853A}"/>
              </a:ext>
            </a:extLst>
          </p:cNvPr>
          <p:cNvSpPr/>
          <p:nvPr/>
        </p:nvSpPr>
        <p:spPr>
          <a:xfrm>
            <a:off x="566854" y="4230480"/>
            <a:ext cx="1646103" cy="15411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4</a:t>
            </a:r>
          </a:p>
          <a:p>
            <a:pPr algn="ctr"/>
            <a:r>
              <a:rPr lang="en-US" sz="1100" dirty="0"/>
              <a:t>Communiceren met leerlingen over resultaten</a:t>
            </a:r>
            <a:endParaRPr lang="nl-NL" sz="11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34F6380-45CE-454A-9998-E0D468B9D11F}"/>
              </a:ext>
            </a:extLst>
          </p:cNvPr>
          <p:cNvSpPr/>
          <p:nvPr/>
        </p:nvSpPr>
        <p:spPr>
          <a:xfrm>
            <a:off x="2571404" y="4204039"/>
            <a:ext cx="1646103" cy="15411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3</a:t>
            </a:r>
          </a:p>
          <a:p>
            <a:pPr algn="ctr"/>
            <a:r>
              <a:rPr lang="en-US" sz="1100" dirty="0"/>
              <a:t>Reacties analyseren en interpreteren</a:t>
            </a:r>
            <a:endParaRPr lang="nl-NL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B83D07-5823-4B90-8217-5A8939D28C18}"/>
              </a:ext>
            </a:extLst>
          </p:cNvPr>
          <p:cNvCxnSpPr>
            <a:cxnSpLocks/>
          </p:cNvCxnSpPr>
          <p:nvPr/>
        </p:nvCxnSpPr>
        <p:spPr>
          <a:xfrm flipV="1">
            <a:off x="1021681" y="2217247"/>
            <a:ext cx="333102" cy="230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012852-B628-4F34-835F-BE9347B6BB69}"/>
              </a:ext>
            </a:extLst>
          </p:cNvPr>
          <p:cNvCxnSpPr>
            <a:cxnSpLocks/>
          </p:cNvCxnSpPr>
          <p:nvPr/>
        </p:nvCxnSpPr>
        <p:spPr>
          <a:xfrm>
            <a:off x="3114464" y="2224547"/>
            <a:ext cx="346314" cy="233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0B40EF-BE62-4015-A48B-0472A76825BA}"/>
              </a:ext>
            </a:extLst>
          </p:cNvPr>
          <p:cNvCxnSpPr>
            <a:cxnSpLocks/>
          </p:cNvCxnSpPr>
          <p:nvPr/>
        </p:nvCxnSpPr>
        <p:spPr>
          <a:xfrm flipH="1">
            <a:off x="3791505" y="4005261"/>
            <a:ext cx="118290" cy="216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24882A-DC69-4167-A4E7-C636ABC16641}"/>
              </a:ext>
            </a:extLst>
          </p:cNvPr>
          <p:cNvCxnSpPr>
            <a:cxnSpLocks/>
          </p:cNvCxnSpPr>
          <p:nvPr/>
        </p:nvCxnSpPr>
        <p:spPr>
          <a:xfrm flipH="1" flipV="1">
            <a:off x="854891" y="4006711"/>
            <a:ext cx="163496" cy="257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466B45E-1BCA-4658-AD1C-E01067323212}"/>
              </a:ext>
            </a:extLst>
          </p:cNvPr>
          <p:cNvCxnSpPr>
            <a:cxnSpLocks/>
          </p:cNvCxnSpPr>
          <p:nvPr/>
        </p:nvCxnSpPr>
        <p:spPr>
          <a:xfrm flipH="1">
            <a:off x="2212957" y="5094071"/>
            <a:ext cx="2075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9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E5FF7-5890-448B-9250-7311AADB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Verschil leerdoel en succescriteria</a:t>
            </a:r>
            <a:endParaRPr lang="nl-NL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A2B2B-3EE0-496D-879E-FE1FD73A1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We </a:t>
            </a:r>
            <a:r>
              <a:rPr lang="en-US" dirty="0" err="1">
                <a:solidFill>
                  <a:srgbClr val="000000"/>
                </a:solidFill>
              </a:rPr>
              <a:t>gebruiken</a:t>
            </a:r>
            <a:r>
              <a:rPr lang="en-US" dirty="0">
                <a:solidFill>
                  <a:srgbClr val="000000"/>
                </a:solidFill>
              </a:rPr>
              <a:t> de term </a:t>
            </a:r>
            <a:r>
              <a:rPr lang="en-US" b="1" dirty="0" err="1">
                <a:solidFill>
                  <a:srgbClr val="000000"/>
                </a:solidFill>
              </a:rPr>
              <a:t>leerdoelen</a:t>
            </a:r>
            <a:r>
              <a:rPr lang="en-US" dirty="0">
                <a:solidFill>
                  <a:srgbClr val="000000"/>
                </a:solidFill>
              </a:rPr>
              <a:t> om de </a:t>
            </a:r>
            <a:r>
              <a:rPr lang="en-US" dirty="0" err="1">
                <a:solidFill>
                  <a:srgbClr val="000000"/>
                </a:solidFill>
              </a:rPr>
              <a:t>aspecten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beschrijven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waarvan</a:t>
            </a:r>
            <a:r>
              <a:rPr lang="en-US" dirty="0">
                <a:solidFill>
                  <a:srgbClr val="000000"/>
                </a:solidFill>
              </a:rPr>
              <a:t> we </a:t>
            </a:r>
            <a:r>
              <a:rPr lang="en-US" dirty="0" err="1">
                <a:solidFill>
                  <a:srgbClr val="000000"/>
                </a:solidFill>
              </a:rPr>
              <a:t>willen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onze</a:t>
            </a:r>
            <a:r>
              <a:rPr lang="en-US" dirty="0">
                <a:solidFill>
                  <a:srgbClr val="000000"/>
                </a:solidFill>
              </a:rPr>
              <a:t> leerlingen ze </a:t>
            </a:r>
            <a:r>
              <a:rPr lang="en-US" dirty="0" err="1">
                <a:solidFill>
                  <a:srgbClr val="000000"/>
                </a:solidFill>
              </a:rPr>
              <a:t>leren</a:t>
            </a:r>
            <a:r>
              <a:rPr lang="en-US" dirty="0">
                <a:solidFill>
                  <a:srgbClr val="000000"/>
                </a:solidFill>
              </a:rPr>
              <a:t>, en </a:t>
            </a:r>
            <a:r>
              <a:rPr lang="en-US" b="1" dirty="0" err="1">
                <a:solidFill>
                  <a:srgbClr val="000000"/>
                </a:solidFill>
              </a:rPr>
              <a:t>succescriteria</a:t>
            </a:r>
            <a:r>
              <a:rPr lang="en-US" dirty="0">
                <a:solidFill>
                  <a:srgbClr val="000000"/>
                </a:solidFill>
              </a:rPr>
              <a:t> om de criteria 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beschrijven</a:t>
            </a:r>
            <a:r>
              <a:rPr lang="en-US" dirty="0">
                <a:solidFill>
                  <a:srgbClr val="000000"/>
                </a:solidFill>
              </a:rPr>
              <a:t> die we </a:t>
            </a:r>
            <a:r>
              <a:rPr lang="en-US" dirty="0" err="1">
                <a:solidFill>
                  <a:srgbClr val="000000"/>
                </a:solidFill>
              </a:rPr>
              <a:t>gebruiken</a:t>
            </a:r>
            <a:r>
              <a:rPr lang="en-US" dirty="0">
                <a:solidFill>
                  <a:srgbClr val="000000"/>
                </a:solidFill>
              </a:rPr>
              <a:t> om 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beoordelen</a:t>
            </a:r>
            <a:r>
              <a:rPr lang="en-US" dirty="0">
                <a:solidFill>
                  <a:srgbClr val="000000"/>
                </a:solidFill>
              </a:rPr>
              <a:t> of de </a:t>
            </a:r>
            <a:r>
              <a:rPr lang="en-US" dirty="0" err="1">
                <a:solidFill>
                  <a:srgbClr val="000000"/>
                </a:solidFill>
              </a:rPr>
              <a:t>activiteit</a:t>
            </a:r>
            <a:r>
              <a:rPr lang="en-US" dirty="0">
                <a:solidFill>
                  <a:srgbClr val="000000"/>
                </a:solidFill>
              </a:rPr>
              <a:t> die we </a:t>
            </a:r>
            <a:r>
              <a:rPr lang="en-US" dirty="0" err="1">
                <a:solidFill>
                  <a:srgbClr val="000000"/>
                </a:solidFill>
              </a:rPr>
              <a:t>onze</a:t>
            </a:r>
            <a:r>
              <a:rPr lang="en-US" dirty="0">
                <a:solidFill>
                  <a:srgbClr val="000000"/>
                </a:solidFill>
              </a:rPr>
              <a:t> leerlingen </a:t>
            </a:r>
            <a:r>
              <a:rPr lang="en-US" dirty="0" err="1">
                <a:solidFill>
                  <a:srgbClr val="000000"/>
                </a:solidFill>
              </a:rPr>
              <a:t>hebben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laten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doen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succes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hebben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gehad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FEB8D-9C8E-45BF-A5F5-C4CBEAEC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l-GR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b="1">
                <a:solidFill>
                  <a:srgbClr val="FFFFFF"/>
                </a:solidFill>
                <a:ea typeface="Calibri"/>
                <a:cs typeface="Times New Roman"/>
              </a:rPr>
              <a:t>Waarom zijn leerdoelen en succescriteria van belang?</a:t>
            </a:r>
            <a:br>
              <a:rPr lang="en-US" sz="3400">
                <a:solidFill>
                  <a:srgbClr val="FFFFFF"/>
                </a:solidFill>
                <a:ea typeface="Calibri"/>
                <a:cs typeface="Times New Roman"/>
              </a:rPr>
            </a:b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82153" indent="0">
              <a:buNone/>
            </a:pPr>
            <a:r>
              <a:rPr lang="en-US" sz="2000">
                <a:solidFill>
                  <a:srgbClr val="000000"/>
                </a:solidFill>
              </a:rPr>
              <a:t>Voorwaardelijk voor alle volgende stappen in formatief toetsen:</a:t>
            </a:r>
          </a:p>
          <a:p>
            <a:pPr marL="539353" indent="-457200"/>
            <a:r>
              <a:rPr lang="en-US" sz="2000">
                <a:solidFill>
                  <a:srgbClr val="000000"/>
                </a:solidFill>
              </a:rPr>
              <a:t>Leerlingen betrekken en motiveren</a:t>
            </a:r>
          </a:p>
          <a:p>
            <a:pPr marL="539353" indent="-457200"/>
            <a:r>
              <a:rPr lang="en-US" sz="2000">
                <a:solidFill>
                  <a:srgbClr val="000000"/>
                </a:solidFill>
              </a:rPr>
              <a:t>Het kunnen geven en begrijpen van feedback</a:t>
            </a:r>
          </a:p>
          <a:p>
            <a:pPr marL="539353" indent="-457200"/>
            <a:r>
              <a:rPr lang="en-US" sz="2000">
                <a:solidFill>
                  <a:srgbClr val="000000"/>
                </a:solidFill>
              </a:rPr>
              <a:t>Eerste stap naar zelfregulatie</a:t>
            </a:r>
          </a:p>
          <a:p>
            <a:pPr marL="82153" indent="0">
              <a:buNone/>
            </a:pPr>
            <a:endParaRPr lang="en-US" sz="2000">
              <a:solidFill>
                <a:srgbClr val="000000"/>
              </a:solidFill>
            </a:endParaRPr>
          </a:p>
          <a:p>
            <a:pPr marL="82153" indent="0">
              <a:buNone/>
            </a:pPr>
            <a:r>
              <a:rPr lang="en-US" sz="2000">
                <a:solidFill>
                  <a:srgbClr val="000000"/>
                </a:solidFill>
              </a:rPr>
              <a:t>Uit onderzoek blijkt dat deze fase niet of niet goed wordt uitgevoerd (o.a. Gulikers &amp; Baartman, 2017)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l-GR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41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E3D2C-166B-4971-91B2-9A6318B2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448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Zelfregulatie</a:t>
            </a:r>
            <a:r>
              <a:rPr lang="en-US" sz="4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n-US" sz="48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formatief</a:t>
            </a:r>
            <a:r>
              <a:rPr lang="en-US" sz="4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toetsen</a:t>
            </a:r>
            <a:endParaRPr lang="en-US" sz="48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E35BB-A43B-40FF-8E1A-18CABE0B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238754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Wiliam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28B9E6-6150-4998-982F-B6FEE44A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79" y="1863801"/>
            <a:ext cx="7463440" cy="444074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69DB8C-855E-493E-8BFB-B589118C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3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A947B-D2E1-4E5A-A0F2-0A9945A4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Hattiemetsub_Trim">
            <a:hlinkClick r:id="" action="ppaction://media"/>
            <a:extLst>
              <a:ext uri="{FF2B5EF4-FFF2-40B4-BE49-F238E27FC236}">
                <a16:creationId xmlns:a16="http://schemas.microsoft.com/office/drawing/2014/main" id="{CFAACE61-286C-4598-80FF-8A7F961B8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907" y="638454"/>
            <a:ext cx="9922186" cy="5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66349-AB8F-4640-BB81-901C0C89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Succescriteria</a:t>
            </a:r>
            <a:r>
              <a:rPr lang="en-US" b="1" dirty="0">
                <a:solidFill>
                  <a:srgbClr val="FFFFFF"/>
                </a:solidFill>
              </a:rPr>
              <a:t>…</a:t>
            </a:r>
            <a:endParaRPr lang="nl-NL" b="1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EDF8-7B23-4BFD-B202-75901B54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>
            <a:normAutofit/>
          </a:bodyPr>
          <a:lstStyle/>
          <a:p>
            <a:pPr marL="272654" indent="-272654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… </a:t>
            </a:r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indicatoren</a:t>
            </a:r>
            <a:r>
              <a:rPr lang="en-US" sz="2400" dirty="0">
                <a:solidFill>
                  <a:schemeClr val="bg1"/>
                </a:solidFill>
              </a:rPr>
              <a:t> die de docent en leerlingen </a:t>
            </a:r>
            <a:r>
              <a:rPr lang="en-US" sz="2400" dirty="0" err="1">
                <a:solidFill>
                  <a:schemeClr val="bg1"/>
                </a:solidFill>
              </a:rPr>
              <a:t>kunnen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gebruiken</a:t>
            </a:r>
            <a:r>
              <a:rPr lang="en-US" sz="2400" dirty="0">
                <a:solidFill>
                  <a:schemeClr val="bg1"/>
                </a:solidFill>
              </a:rPr>
              <a:t> om </a:t>
            </a:r>
            <a:r>
              <a:rPr lang="en-US" sz="2400" dirty="0" err="1">
                <a:solidFill>
                  <a:schemeClr val="bg1"/>
                </a:solidFill>
              </a:rPr>
              <a:t>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kijken</a:t>
            </a:r>
            <a:r>
              <a:rPr lang="en-US" sz="2400" dirty="0">
                <a:solidFill>
                  <a:schemeClr val="bg1"/>
                </a:solidFill>
              </a:rPr>
              <a:t> of </a:t>
            </a:r>
            <a:r>
              <a:rPr lang="en-US" sz="2400" dirty="0" err="1">
                <a:solidFill>
                  <a:schemeClr val="bg1"/>
                </a:solidFill>
              </a:rPr>
              <a:t>een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leerling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leerdoel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behaald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heeft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272654" indent="-272654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… </a:t>
            </a:r>
            <a:r>
              <a:rPr lang="en-US" sz="2400" dirty="0" err="1">
                <a:solidFill>
                  <a:schemeClr val="bg1"/>
                </a:solidFill>
              </a:rPr>
              <a:t>moeten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duidelijke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beschrijvingen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van wat de </a:t>
            </a:r>
            <a:r>
              <a:rPr lang="en-US" sz="2400" dirty="0" err="1">
                <a:solidFill>
                  <a:schemeClr val="bg1"/>
                </a:solidFill>
              </a:rPr>
              <a:t>leerling</a:t>
            </a:r>
            <a:r>
              <a:rPr lang="en-US" sz="2400" dirty="0">
                <a:solidFill>
                  <a:schemeClr val="bg1"/>
                </a:solidFill>
              </a:rPr>
              <a:t> die het </a:t>
            </a:r>
            <a:r>
              <a:rPr lang="en-US" sz="2400" dirty="0" err="1">
                <a:solidFill>
                  <a:schemeClr val="bg1"/>
                </a:solidFill>
              </a:rPr>
              <a:t>leerdoel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behaald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heeft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kan.</a:t>
            </a:r>
            <a:endParaRPr lang="en-US" sz="2400" dirty="0">
              <a:solidFill>
                <a:schemeClr val="bg1"/>
              </a:solidFill>
            </a:endParaRPr>
          </a:p>
          <a:p>
            <a:pPr marL="272654" indent="-272654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… </a:t>
            </a:r>
            <a:r>
              <a:rPr lang="en-US" sz="2400" dirty="0" err="1">
                <a:solidFill>
                  <a:schemeClr val="bg1"/>
                </a:solidFill>
              </a:rPr>
              <a:t>kunnen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expliciet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gemaakt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worden</a:t>
            </a:r>
            <a:r>
              <a:rPr lang="en-US" sz="2400" dirty="0">
                <a:solidFill>
                  <a:schemeClr val="bg1"/>
                </a:solidFill>
              </a:rPr>
              <a:t> door exemplars. </a:t>
            </a:r>
          </a:p>
          <a:p>
            <a:pPr marL="272654" indent="-272654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… </a:t>
            </a:r>
            <a:r>
              <a:rPr lang="en-US" sz="2400" dirty="0" err="1">
                <a:solidFill>
                  <a:schemeClr val="bg1"/>
                </a:solidFill>
              </a:rPr>
              <a:t>kunnen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gaan</a:t>
            </a:r>
            <a:r>
              <a:rPr lang="en-US" sz="2400" dirty="0">
                <a:solidFill>
                  <a:schemeClr val="bg1"/>
                </a:solidFill>
              </a:rPr>
              <a:t> over </a:t>
            </a:r>
            <a:r>
              <a:rPr lang="en-US" sz="2400" dirty="0" err="1">
                <a:solidFill>
                  <a:schemeClr val="bg1"/>
                </a:solidFill>
              </a:rPr>
              <a:t>zowel</a:t>
            </a:r>
            <a:r>
              <a:rPr lang="en-US" sz="2400" dirty="0">
                <a:solidFill>
                  <a:schemeClr val="bg1"/>
                </a:solidFill>
              </a:rPr>
              <a:t> het </a:t>
            </a:r>
            <a:r>
              <a:rPr lang="en-US" sz="2400" u="sng" dirty="0" err="1">
                <a:solidFill>
                  <a:schemeClr val="bg1"/>
                </a:solidFill>
              </a:rPr>
              <a:t>proces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als</a:t>
            </a:r>
            <a:r>
              <a:rPr lang="en-US" sz="2400" dirty="0">
                <a:solidFill>
                  <a:schemeClr val="bg1"/>
                </a:solidFill>
              </a:rPr>
              <a:t> het </a:t>
            </a:r>
            <a:r>
              <a:rPr lang="en-US" sz="2400" u="sng" dirty="0">
                <a:solidFill>
                  <a:schemeClr val="bg1"/>
                </a:solidFill>
              </a:rPr>
              <a:t>product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272654" indent="-272654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… </a:t>
            </a:r>
            <a:r>
              <a:rPr lang="en-US" sz="2400" dirty="0" err="1">
                <a:solidFill>
                  <a:schemeClr val="bg1"/>
                </a:solidFill>
              </a:rPr>
              <a:t>geven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nl-NL" sz="2400" noProof="1">
                <a:solidFill>
                  <a:schemeClr val="bg1"/>
                </a:solidFill>
              </a:rPr>
              <a:t>leerlingen inzicht in waar ze nu zijn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F6648E0-7C40-488E-8A61-5FEC3EAB5CC2}"/>
              </a:ext>
            </a:extLst>
          </p:cNvPr>
          <p:cNvSpPr/>
          <p:nvPr/>
        </p:nvSpPr>
        <p:spPr>
          <a:xfrm>
            <a:off x="4943872" y="56726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 Handreiking leerdoelen en succescriteria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BABB62-A93C-4467-ADEB-55B85EBCB699}"/>
              </a:ext>
            </a:extLst>
          </p:cNvPr>
          <p:cNvSpPr/>
          <p:nvPr/>
        </p:nvSpPr>
        <p:spPr>
          <a:xfrm>
            <a:off x="4943872" y="6041960"/>
            <a:ext cx="529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 Checklist formuleren leerdoelen en succescriteria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7">
            <a:extLst>
              <a:ext uri="{FF2B5EF4-FFF2-40B4-BE49-F238E27FC236}">
                <a16:creationId xmlns:a16="http://schemas.microsoft.com/office/drawing/2014/main" id="{69C9F70E-711A-4150-A9BF-7BEB4425283C}"/>
              </a:ext>
            </a:extLst>
          </p:cNvPr>
          <p:cNvSpPr txBox="1"/>
          <p:nvPr/>
        </p:nvSpPr>
        <p:spPr>
          <a:xfrm>
            <a:off x="2495600" y="5672628"/>
            <a:ext cx="220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Verder lezen / naslag</a:t>
            </a:r>
            <a:r>
              <a:rPr lang="nl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4429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1074</Words>
  <Application>Microsoft Office PowerPoint</Application>
  <PresentationFormat>Widescreen</PresentationFormat>
  <Paragraphs>156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Wingdings 3</vt:lpstr>
      <vt:lpstr>Office Theme</vt:lpstr>
      <vt:lpstr>Het bevorderen van formatief toetsen:  van theorie naar praktijk  Sessie 1</vt:lpstr>
      <vt:lpstr>PowerPoint Presentation</vt:lpstr>
      <vt:lpstr>Groep B focust op…</vt:lpstr>
      <vt:lpstr>Leerdoelen huidige sessie</vt:lpstr>
      <vt:lpstr>Verschil leerdoel en succescriteria</vt:lpstr>
      <vt:lpstr>Waarom zijn leerdoelen en succescriteria van belang? </vt:lpstr>
      <vt:lpstr>Zelfregulatie &amp; formatief toetsen</vt:lpstr>
      <vt:lpstr>PowerPoint Presentation</vt:lpstr>
      <vt:lpstr>Succescriteria…</vt:lpstr>
      <vt:lpstr>Meer eigenschappen van succescriteria…</vt:lpstr>
      <vt:lpstr>Voorbeeld</vt:lpstr>
      <vt:lpstr>Voorbeeld</vt:lpstr>
      <vt:lpstr>Activiteit: formuleren van succescriteria</vt:lpstr>
      <vt:lpstr>PowerPoint Presentation</vt:lpstr>
      <vt:lpstr>Betrek leerlingen bij het toetsen: Creëer een positieve leercultuur</vt:lpstr>
      <vt:lpstr>PowerPoint Presentation</vt:lpstr>
      <vt:lpstr>Bespreek in groepen</vt:lpstr>
      <vt:lpstr>Leerlingen te betrekken bij het toetsen – Hardop nadenken</vt:lpstr>
      <vt:lpstr>Leerlingen te betrekken bij het toetsen – Exemplars</vt:lpstr>
      <vt:lpstr>Voorbeeld</vt:lpstr>
      <vt:lpstr>PowerPoint Presentation</vt:lpstr>
      <vt:lpstr>Activiteit: Rangschik de exemplars</vt:lpstr>
      <vt:lpstr>PowerPoint Presentation</vt:lpstr>
      <vt:lpstr>Denk terug aan de formatieve toetscyclus…</vt:lpstr>
      <vt:lpstr>PowerPoint Presentation</vt:lpstr>
      <vt:lpstr>Lesvoorbereidingsformulier</vt:lpstr>
      <vt:lpstr>Reflectie op deze eerste sessie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bevorderen van formatief toetsen:  van theorie naar praktijk  Sessie 1</dc:title>
  <dc:creator>Vries, J.A. de (BMS)</dc:creator>
  <cp:lastModifiedBy>Vries, J.A. de (BMS)</cp:lastModifiedBy>
  <cp:revision>2</cp:revision>
  <dcterms:created xsi:type="dcterms:W3CDTF">2019-11-08T13:33:09Z</dcterms:created>
  <dcterms:modified xsi:type="dcterms:W3CDTF">2019-11-14T09:11:22Z</dcterms:modified>
</cp:coreProperties>
</file>