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657" r:id="rId2"/>
    <p:sldId id="675" r:id="rId3"/>
    <p:sldId id="676" r:id="rId4"/>
    <p:sldId id="658" r:id="rId5"/>
    <p:sldId id="627" r:id="rId6"/>
    <p:sldId id="328" r:id="rId7"/>
    <p:sldId id="377" r:id="rId8"/>
    <p:sldId id="379" r:id="rId9"/>
    <p:sldId id="659" r:id="rId10"/>
    <p:sldId id="648" r:id="rId11"/>
    <p:sldId id="629" r:id="rId12"/>
    <p:sldId id="647" r:id="rId13"/>
    <p:sldId id="448" r:id="rId14"/>
    <p:sldId id="677" r:id="rId15"/>
    <p:sldId id="384" r:id="rId16"/>
    <p:sldId id="653" r:id="rId17"/>
  </p:sldIdLst>
  <p:sldSz cx="12192000" cy="6858000"/>
  <p:notesSz cx="6805613" cy="99441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2" autoAdjust="0"/>
    <p:restoredTop sz="76312" autoAdjust="0"/>
  </p:normalViewPr>
  <p:slideViewPr>
    <p:cSldViewPr snapToGrid="0">
      <p:cViewPr varScale="1">
        <p:scale>
          <a:sx n="99" d="100"/>
          <a:sy n="99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290687-107A-4C58-9611-ACFBFC50B88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06410B4-1D59-4B1B-AA1E-2719E908DAA5}">
      <dgm:prSet/>
      <dgm:spPr/>
      <dgm:t>
        <a:bodyPr/>
        <a:lstStyle/>
        <a:p>
          <a:r>
            <a:rPr lang="en-US"/>
            <a:t>Wat heb je gedaan?</a:t>
          </a:r>
        </a:p>
      </dgm:t>
    </dgm:pt>
    <dgm:pt modelId="{C427F6C7-80A6-4442-ACD4-19F410929179}" type="parTrans" cxnId="{C9DD5EAA-2F64-4C75-81CE-BC207767C447}">
      <dgm:prSet/>
      <dgm:spPr/>
      <dgm:t>
        <a:bodyPr/>
        <a:lstStyle/>
        <a:p>
          <a:endParaRPr lang="en-US"/>
        </a:p>
      </dgm:t>
    </dgm:pt>
    <dgm:pt modelId="{1AFF64D5-9BA7-4E61-A3AA-EF86CC47D132}" type="sibTrans" cxnId="{C9DD5EAA-2F64-4C75-81CE-BC207767C447}">
      <dgm:prSet/>
      <dgm:spPr/>
      <dgm:t>
        <a:bodyPr/>
        <a:lstStyle/>
        <a:p>
          <a:endParaRPr lang="en-US"/>
        </a:p>
      </dgm:t>
    </dgm:pt>
    <dgm:pt modelId="{13A900B1-835F-4E28-A783-3AC44985540F}">
      <dgm:prSet/>
      <dgm:spPr/>
      <dgm:t>
        <a:bodyPr/>
        <a:lstStyle/>
        <a:p>
          <a:r>
            <a:rPr lang="en-US"/>
            <a:t>Wat ging er goed?</a:t>
          </a:r>
        </a:p>
      </dgm:t>
    </dgm:pt>
    <dgm:pt modelId="{0A3D5222-03B7-41F8-827D-F13DA8667E71}" type="parTrans" cxnId="{CB6EF7EC-7554-4A97-AF46-6B2F4FA14B5F}">
      <dgm:prSet/>
      <dgm:spPr/>
      <dgm:t>
        <a:bodyPr/>
        <a:lstStyle/>
        <a:p>
          <a:endParaRPr lang="en-US"/>
        </a:p>
      </dgm:t>
    </dgm:pt>
    <dgm:pt modelId="{F74B4968-0793-485C-9F9F-2D95040B4B87}" type="sibTrans" cxnId="{CB6EF7EC-7554-4A97-AF46-6B2F4FA14B5F}">
      <dgm:prSet/>
      <dgm:spPr/>
      <dgm:t>
        <a:bodyPr/>
        <a:lstStyle/>
        <a:p>
          <a:endParaRPr lang="en-US"/>
        </a:p>
      </dgm:t>
    </dgm:pt>
    <dgm:pt modelId="{05D90603-6CD8-40B6-BF1E-8442FB9D639D}">
      <dgm:prSet/>
      <dgm:spPr/>
      <dgm:t>
        <a:bodyPr/>
        <a:lstStyle/>
        <a:p>
          <a:r>
            <a:rPr lang="en-US"/>
            <a:t>Wat zou je anders doen? Hoe?</a:t>
          </a:r>
        </a:p>
      </dgm:t>
    </dgm:pt>
    <dgm:pt modelId="{843F8B8E-7257-406E-BFA9-4945E474D150}" type="parTrans" cxnId="{22E0569E-29D8-46E1-B894-E108CC870444}">
      <dgm:prSet/>
      <dgm:spPr/>
      <dgm:t>
        <a:bodyPr/>
        <a:lstStyle/>
        <a:p>
          <a:endParaRPr lang="en-US"/>
        </a:p>
      </dgm:t>
    </dgm:pt>
    <dgm:pt modelId="{585DD4C6-4041-4D70-AC9A-7309E6838EF0}" type="sibTrans" cxnId="{22E0569E-29D8-46E1-B894-E108CC870444}">
      <dgm:prSet/>
      <dgm:spPr/>
      <dgm:t>
        <a:bodyPr/>
        <a:lstStyle/>
        <a:p>
          <a:endParaRPr lang="en-US"/>
        </a:p>
      </dgm:t>
    </dgm:pt>
    <dgm:pt modelId="{17730597-2E5B-4455-9CED-5067C3F32BF3}" type="pres">
      <dgm:prSet presAssocID="{75290687-107A-4C58-9611-ACFBFC50B880}" presName="diagram" presStyleCnt="0">
        <dgm:presLayoutVars>
          <dgm:dir/>
          <dgm:resizeHandles val="exact"/>
        </dgm:presLayoutVars>
      </dgm:prSet>
      <dgm:spPr/>
    </dgm:pt>
    <dgm:pt modelId="{BCB7027F-9C58-423E-8F37-27A5EC48DC95}" type="pres">
      <dgm:prSet presAssocID="{306410B4-1D59-4B1B-AA1E-2719E908DAA5}" presName="node" presStyleLbl="node1" presStyleIdx="0" presStyleCnt="3">
        <dgm:presLayoutVars>
          <dgm:bulletEnabled val="1"/>
        </dgm:presLayoutVars>
      </dgm:prSet>
      <dgm:spPr/>
    </dgm:pt>
    <dgm:pt modelId="{5B2F0D76-DE75-484D-8EAA-975F0509D2AC}" type="pres">
      <dgm:prSet presAssocID="{1AFF64D5-9BA7-4E61-A3AA-EF86CC47D132}" presName="sibTrans" presStyleCnt="0"/>
      <dgm:spPr/>
    </dgm:pt>
    <dgm:pt modelId="{2F891C99-E873-4E5D-AF09-AC8AF0E8CADD}" type="pres">
      <dgm:prSet presAssocID="{13A900B1-835F-4E28-A783-3AC44985540F}" presName="node" presStyleLbl="node1" presStyleIdx="1" presStyleCnt="3">
        <dgm:presLayoutVars>
          <dgm:bulletEnabled val="1"/>
        </dgm:presLayoutVars>
      </dgm:prSet>
      <dgm:spPr/>
    </dgm:pt>
    <dgm:pt modelId="{6C5835F5-58DD-4D29-B4DD-D9C3DC6180B9}" type="pres">
      <dgm:prSet presAssocID="{F74B4968-0793-485C-9F9F-2D95040B4B87}" presName="sibTrans" presStyleCnt="0"/>
      <dgm:spPr/>
    </dgm:pt>
    <dgm:pt modelId="{3AA3C27A-2EB5-4ED2-879A-0B28455BF78F}" type="pres">
      <dgm:prSet presAssocID="{05D90603-6CD8-40B6-BF1E-8442FB9D639D}" presName="node" presStyleLbl="node1" presStyleIdx="2" presStyleCnt="3">
        <dgm:presLayoutVars>
          <dgm:bulletEnabled val="1"/>
        </dgm:presLayoutVars>
      </dgm:prSet>
      <dgm:spPr/>
    </dgm:pt>
  </dgm:ptLst>
  <dgm:cxnLst>
    <dgm:cxn modelId="{F492870C-A955-4BF2-8BC7-D2027F68E4B0}" type="presOf" srcId="{306410B4-1D59-4B1B-AA1E-2719E908DAA5}" destId="{BCB7027F-9C58-423E-8F37-27A5EC48DC95}" srcOrd="0" destOrd="0" presId="urn:microsoft.com/office/officeart/2005/8/layout/default"/>
    <dgm:cxn modelId="{48AB258B-7A42-40B2-A009-852A72523AC5}" type="presOf" srcId="{13A900B1-835F-4E28-A783-3AC44985540F}" destId="{2F891C99-E873-4E5D-AF09-AC8AF0E8CADD}" srcOrd="0" destOrd="0" presId="urn:microsoft.com/office/officeart/2005/8/layout/default"/>
    <dgm:cxn modelId="{22E0569E-29D8-46E1-B894-E108CC870444}" srcId="{75290687-107A-4C58-9611-ACFBFC50B880}" destId="{05D90603-6CD8-40B6-BF1E-8442FB9D639D}" srcOrd="2" destOrd="0" parTransId="{843F8B8E-7257-406E-BFA9-4945E474D150}" sibTransId="{585DD4C6-4041-4D70-AC9A-7309E6838EF0}"/>
    <dgm:cxn modelId="{C9DD5EAA-2F64-4C75-81CE-BC207767C447}" srcId="{75290687-107A-4C58-9611-ACFBFC50B880}" destId="{306410B4-1D59-4B1B-AA1E-2719E908DAA5}" srcOrd="0" destOrd="0" parTransId="{C427F6C7-80A6-4442-ACD4-19F410929179}" sibTransId="{1AFF64D5-9BA7-4E61-A3AA-EF86CC47D132}"/>
    <dgm:cxn modelId="{77FA2CAB-F9F8-48F2-97B8-C9D487158EEC}" type="presOf" srcId="{05D90603-6CD8-40B6-BF1E-8442FB9D639D}" destId="{3AA3C27A-2EB5-4ED2-879A-0B28455BF78F}" srcOrd="0" destOrd="0" presId="urn:microsoft.com/office/officeart/2005/8/layout/default"/>
    <dgm:cxn modelId="{86B48ECF-9C35-4E85-A565-296EB2F32CAC}" type="presOf" srcId="{75290687-107A-4C58-9611-ACFBFC50B880}" destId="{17730597-2E5B-4455-9CED-5067C3F32BF3}" srcOrd="0" destOrd="0" presId="urn:microsoft.com/office/officeart/2005/8/layout/default"/>
    <dgm:cxn modelId="{CB6EF7EC-7554-4A97-AF46-6B2F4FA14B5F}" srcId="{75290687-107A-4C58-9611-ACFBFC50B880}" destId="{13A900B1-835F-4E28-A783-3AC44985540F}" srcOrd="1" destOrd="0" parTransId="{0A3D5222-03B7-41F8-827D-F13DA8667E71}" sibTransId="{F74B4968-0793-485C-9F9F-2D95040B4B87}"/>
    <dgm:cxn modelId="{33F42549-E4BC-495C-B620-FA4B989BCCA1}" type="presParOf" srcId="{17730597-2E5B-4455-9CED-5067C3F32BF3}" destId="{BCB7027F-9C58-423E-8F37-27A5EC48DC95}" srcOrd="0" destOrd="0" presId="urn:microsoft.com/office/officeart/2005/8/layout/default"/>
    <dgm:cxn modelId="{7F5DFB2A-8491-46EB-A125-20ADCA98B075}" type="presParOf" srcId="{17730597-2E5B-4455-9CED-5067C3F32BF3}" destId="{5B2F0D76-DE75-484D-8EAA-975F0509D2AC}" srcOrd="1" destOrd="0" presId="urn:microsoft.com/office/officeart/2005/8/layout/default"/>
    <dgm:cxn modelId="{BF6BD32B-61C9-4CC5-996F-137A13D838C6}" type="presParOf" srcId="{17730597-2E5B-4455-9CED-5067C3F32BF3}" destId="{2F891C99-E873-4E5D-AF09-AC8AF0E8CADD}" srcOrd="2" destOrd="0" presId="urn:microsoft.com/office/officeart/2005/8/layout/default"/>
    <dgm:cxn modelId="{790DCEEB-9F20-4399-86EE-48B298A795B6}" type="presParOf" srcId="{17730597-2E5B-4455-9CED-5067C3F32BF3}" destId="{6C5835F5-58DD-4D29-B4DD-D9C3DC6180B9}" srcOrd="3" destOrd="0" presId="urn:microsoft.com/office/officeart/2005/8/layout/default"/>
    <dgm:cxn modelId="{82BA46D1-9A4A-4370-A533-F6B549FF9A3F}" type="presParOf" srcId="{17730597-2E5B-4455-9CED-5067C3F32BF3}" destId="{3AA3C27A-2EB5-4ED2-879A-0B28455BF78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B7027F-9C58-423E-8F37-27A5EC48DC95}">
      <dsp:nvSpPr>
        <dsp:cNvPr id="0" name=""/>
        <dsp:cNvSpPr/>
      </dsp:nvSpPr>
      <dsp:spPr>
        <a:xfrm>
          <a:off x="0" y="1106217"/>
          <a:ext cx="3564839" cy="21389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Wat heb je gedaan?</a:t>
          </a:r>
        </a:p>
      </dsp:txBody>
      <dsp:txXfrm>
        <a:off x="0" y="1106217"/>
        <a:ext cx="3564839" cy="2138903"/>
      </dsp:txXfrm>
    </dsp:sp>
    <dsp:sp modelId="{2F891C99-E873-4E5D-AF09-AC8AF0E8CADD}">
      <dsp:nvSpPr>
        <dsp:cNvPr id="0" name=""/>
        <dsp:cNvSpPr/>
      </dsp:nvSpPr>
      <dsp:spPr>
        <a:xfrm>
          <a:off x="3921323" y="1106217"/>
          <a:ext cx="3564839" cy="213890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Wat ging er goed?</a:t>
          </a:r>
        </a:p>
      </dsp:txBody>
      <dsp:txXfrm>
        <a:off x="3921323" y="1106217"/>
        <a:ext cx="3564839" cy="2138903"/>
      </dsp:txXfrm>
    </dsp:sp>
    <dsp:sp modelId="{3AA3C27A-2EB5-4ED2-879A-0B28455BF78F}">
      <dsp:nvSpPr>
        <dsp:cNvPr id="0" name=""/>
        <dsp:cNvSpPr/>
      </dsp:nvSpPr>
      <dsp:spPr>
        <a:xfrm>
          <a:off x="7842647" y="1106217"/>
          <a:ext cx="3564839" cy="21389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Wat zou je anders doen? Hoe?</a:t>
          </a:r>
        </a:p>
      </dsp:txBody>
      <dsp:txXfrm>
        <a:off x="7842647" y="1106217"/>
        <a:ext cx="3564839" cy="21389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7332D-3775-4F71-9674-AC9690286F19}" type="datetimeFigureOut">
              <a:rPr lang="nl-NL" smtClean="0"/>
              <a:t>17-1-2020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9ABAA-2655-47CD-B0DD-63F03FDC67D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9594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9ABAA-2655-47CD-B0DD-63F03FDC67D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5362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21ABF-5575-4936-BAFD-499FC884559C}" type="slidenum">
              <a:rPr lang="el-GR" smtClean="0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5187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9ABAA-2655-47CD-B0DD-63F03FDC67D8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3195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1861AD-B510-AA4F-8832-9D2B33D9BB9A}" type="slidenum">
              <a:rPr lang="nl-NL" smtClean="0"/>
              <a:pPr>
                <a:defRPr/>
              </a:pPr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3864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7CF7D-FB53-4447-99C1-872F7CA4E13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1893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21ABF-5575-4936-BAFD-499FC884559C}" type="slidenum">
              <a:rPr lang="el-GR" smtClean="0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2173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1861AD-B510-AA4F-8832-9D2B33D9BB9A}" type="slidenum">
              <a:rPr lang="nl-NL" smtClean="0"/>
              <a:pPr>
                <a:defRPr/>
              </a:pPr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9942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1861AD-B510-AA4F-8832-9D2B33D9BB9A}" type="slidenum">
              <a:rPr lang="nl-NL" smtClean="0"/>
              <a:pPr>
                <a:defRPr/>
              </a:pPr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6321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9ABAA-2655-47CD-B0DD-63F03FDC67D8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6880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9ABAA-2655-47CD-B0DD-63F03FDC67D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825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21ABF-5575-4936-BAFD-499FC884559C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8384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21ABF-5575-4936-BAFD-499FC884559C}" type="slidenum">
              <a:rPr lang="el-GR" smtClean="0"/>
              <a:pPr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0454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3F1BD-BBFF-4E5D-B06F-387296CA5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D7F20C-B392-4C4B-AC85-FDB1ED491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0A028-EA29-4ADB-A7D2-5163ED295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AF28-F819-41A5-B4FD-B71DCABB4EEB}" type="datetimeFigureOut">
              <a:rPr lang="nl-NL" smtClean="0"/>
              <a:t>17-1-2020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F1E2D-1CAD-4888-8075-D5ABEEE3F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570E8-B66B-4DB2-9C5D-E3CFBE6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992C-DB29-4383-8E38-65986ED3B7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2931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40A26-A5C2-49A0-A06F-5A92F776F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BFAA87-6BFD-4368-BFB7-2C051661F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E3118-081A-44EE-A463-28AE461CD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AF28-F819-41A5-B4FD-B71DCABB4EEB}" type="datetimeFigureOut">
              <a:rPr lang="nl-NL" smtClean="0"/>
              <a:t>17-1-2020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1E041-0CF0-441E-9247-839F684C7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A31A5-0CF3-43D6-B1AC-596A5CA2E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992C-DB29-4383-8E38-65986ED3B7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3925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B30F86-FBF9-43F4-8F4E-AFA5D55008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01B063-BF05-4D43-8F85-CFDA0F750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D335E-CA4C-47B5-AB4C-6FF302DB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AF28-F819-41A5-B4FD-B71DCABB4EEB}" type="datetimeFigureOut">
              <a:rPr lang="nl-NL" smtClean="0"/>
              <a:t>17-1-2020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4A16E-240C-42EC-9EB5-C7F80DDE2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BC995-FBA1-446A-B6F4-89EAB01CA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992C-DB29-4383-8E38-65986ED3B7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642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232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3FCA6-B36D-48DE-9B81-6C8FE4360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FE97C-80DF-4E9A-A180-18328AA06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4DDBF-BFE5-4C13-8017-5E3D76510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AF28-F819-41A5-B4FD-B71DCABB4EEB}" type="datetimeFigureOut">
              <a:rPr lang="nl-NL" smtClean="0"/>
              <a:t>17-1-2020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4ECCA-C8C0-444A-A3DD-232EFA54D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99FD7-827E-48D2-A2F5-A7D1BC5BF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992C-DB29-4383-8E38-65986ED3B7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7364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AF613-76CE-4D47-960D-DCCB5B32A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59746-42D5-40A1-B60B-1E1914454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551F7-A87D-434E-A16F-DC54D822B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AF28-F819-41A5-B4FD-B71DCABB4EEB}" type="datetimeFigureOut">
              <a:rPr lang="nl-NL" smtClean="0"/>
              <a:t>17-1-2020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A2450-6EA9-454A-AA76-95A73932F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A724B-BD9D-4D49-B429-C172C67D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992C-DB29-4383-8E38-65986ED3B7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857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0DC11-0C6A-4D25-9AE9-A2CDD33C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1BDB8-3E09-42C2-8B87-B16E25094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F12D2-6AE6-47A3-A0EF-D2C3BBE4DE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A01C8-CE04-4B04-BE60-80D267050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AF28-F819-41A5-B4FD-B71DCABB4EEB}" type="datetimeFigureOut">
              <a:rPr lang="nl-NL" smtClean="0"/>
              <a:t>17-1-2020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1FE22-C59D-4F84-A778-0E158DF80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624735-EEA2-4EB6-9513-A7B58F6D6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992C-DB29-4383-8E38-65986ED3B7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684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5F80-B4AD-47E3-B8CA-18CD3E7F6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2C427-78B4-408F-B44C-33C40B12C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81C41-3D97-4BEF-BF69-273E32ECF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655D49-F3A6-419E-809B-6BFD986A1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79EF11-23D8-4B5B-9B54-BD42EADA9E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6C4380-E195-46C6-A0B3-6395FBD0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AF28-F819-41A5-B4FD-B71DCABB4EEB}" type="datetimeFigureOut">
              <a:rPr lang="nl-NL" smtClean="0"/>
              <a:t>17-1-2020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3FA6AF-A2D5-4077-AFC3-BE0DF496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9D2424-7C94-4339-A8E5-AB20E5952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992C-DB29-4383-8E38-65986ED3B7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0188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EDF5-6DDC-4FAD-A1D1-4543A466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CD4C70-5591-4D22-BE9B-C88710544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AF28-F819-41A5-B4FD-B71DCABB4EEB}" type="datetimeFigureOut">
              <a:rPr lang="nl-NL" smtClean="0"/>
              <a:t>17-1-2020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A6C7EA-6A17-4386-A847-C3938CD69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9E03F-E8D3-4A42-B1B3-DFB860C2D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992C-DB29-4383-8E38-65986ED3B7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0504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D10490-3A97-4298-BC25-837DFE496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AF28-F819-41A5-B4FD-B71DCABB4EEB}" type="datetimeFigureOut">
              <a:rPr lang="nl-NL" smtClean="0"/>
              <a:t>17-1-2020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D33BB8-88D1-4ABF-B65A-2D357F337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004D9-18B7-484B-BA52-6043C04CE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992C-DB29-4383-8E38-65986ED3B7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5267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3C782-3A2B-4AD7-AD99-F3F13E09A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590DB-9604-4075-97F9-F6EB4BA78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653D8-3980-4C64-A9A0-1539A6171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11512-4BDC-4217-B4FC-08A6DF842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AF28-F819-41A5-B4FD-B71DCABB4EEB}" type="datetimeFigureOut">
              <a:rPr lang="nl-NL" smtClean="0"/>
              <a:t>17-1-2020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B7F6B-DD84-4F7B-B6AF-730AE7C0E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A15D3-87BB-4755-B01A-54CCF1BB7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992C-DB29-4383-8E38-65986ED3B7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0763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32A40-C1E0-4567-86BF-BADD180B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F79154-1C87-4D70-B1C4-B69E976BCD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488AF8-07C1-45ED-803B-A68733CC57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45AEE-C90C-48C3-9E0F-85F50D5ED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AF28-F819-41A5-B4FD-B71DCABB4EEB}" type="datetimeFigureOut">
              <a:rPr lang="nl-NL" smtClean="0"/>
              <a:t>17-1-2020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AA67B6-70BF-44F0-AAD1-89FD0DEFE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7F93F6-C60E-4B89-9735-367DF1FF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2992C-DB29-4383-8E38-65986ED3B7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64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7062CC-E186-4EAA-B272-D9B6C3939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74B60-47EE-4351-BD79-163A5564E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BE59B-62CC-4DFA-B48B-2B72EC2395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0AF28-F819-41A5-B4FD-B71DCABB4EEB}" type="datetimeFigureOut">
              <a:rPr lang="nl-NL" smtClean="0"/>
              <a:t>17-1-2020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AD3F7-B7A7-4B6E-A2D9-EABEB30983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751E3-7A95-42A5-9047-A5E350B2D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2992C-DB29-4383-8E38-65986ED3B75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51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vzeou_u2h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5168E7B-6D42-4B3A-B7A1-17D4C49E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8A030C2-9F23-4593-9F99-7B73C232A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4F23FF-CE20-4D18-AA0E-F7F57FBD7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1108" y="2494683"/>
            <a:ext cx="6739136" cy="2387918"/>
          </a:xfrm>
        </p:spPr>
        <p:txBody>
          <a:bodyPr anchor="b">
            <a:normAutofit fontScale="90000"/>
          </a:bodyPr>
          <a:lstStyle/>
          <a:p>
            <a:r>
              <a:rPr lang="en-US" sz="5100" dirty="0">
                <a:solidFill>
                  <a:srgbClr val="FFFFFF"/>
                </a:solidFill>
              </a:rPr>
              <a:t>Het </a:t>
            </a:r>
            <a:r>
              <a:rPr lang="en-US" sz="5100" dirty="0" err="1">
                <a:solidFill>
                  <a:srgbClr val="FFFFFF"/>
                </a:solidFill>
              </a:rPr>
              <a:t>bevorderen</a:t>
            </a:r>
            <a:r>
              <a:rPr lang="en-US" sz="5100" dirty="0">
                <a:solidFill>
                  <a:srgbClr val="FFFFFF"/>
                </a:solidFill>
              </a:rPr>
              <a:t> van </a:t>
            </a:r>
            <a:r>
              <a:rPr lang="en-US" sz="5100" dirty="0" err="1">
                <a:solidFill>
                  <a:srgbClr val="FFFFFF"/>
                </a:solidFill>
              </a:rPr>
              <a:t>formatief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toetsen</a:t>
            </a:r>
            <a:r>
              <a:rPr lang="en-US" sz="5100" dirty="0">
                <a:solidFill>
                  <a:srgbClr val="FFFFFF"/>
                </a:solidFill>
              </a:rPr>
              <a:t>: </a:t>
            </a:r>
            <a:br>
              <a:rPr lang="en-US" sz="5100" dirty="0">
                <a:solidFill>
                  <a:srgbClr val="FFFFFF"/>
                </a:solidFill>
              </a:rPr>
            </a:br>
            <a:r>
              <a:rPr lang="en-US" sz="5100" dirty="0">
                <a:solidFill>
                  <a:srgbClr val="FFFFFF"/>
                </a:solidFill>
              </a:rPr>
              <a:t>van </a:t>
            </a:r>
            <a:r>
              <a:rPr lang="en-US" sz="5100" dirty="0" err="1">
                <a:solidFill>
                  <a:srgbClr val="FFFFFF"/>
                </a:solidFill>
              </a:rPr>
              <a:t>theorie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naar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praktijk</a:t>
            </a:r>
            <a:br>
              <a:rPr lang="en-US" sz="5100" dirty="0">
                <a:solidFill>
                  <a:srgbClr val="FFFFFF"/>
                </a:solidFill>
              </a:rPr>
            </a:br>
            <a:br>
              <a:rPr lang="en-US" sz="5100" dirty="0">
                <a:solidFill>
                  <a:srgbClr val="FFFFFF"/>
                </a:solidFill>
              </a:rPr>
            </a:br>
            <a:r>
              <a:rPr lang="en-US" sz="5100" b="1" dirty="0" err="1">
                <a:solidFill>
                  <a:srgbClr val="FFFFFF"/>
                </a:solidFill>
              </a:rPr>
              <a:t>Sessie</a:t>
            </a:r>
            <a:r>
              <a:rPr lang="en-US" sz="5100" b="1" dirty="0">
                <a:solidFill>
                  <a:srgbClr val="FFFFFF"/>
                </a:solidFill>
              </a:rPr>
              <a:t> 2</a:t>
            </a:r>
            <a:endParaRPr lang="nl-NL" sz="5100" b="1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7A56E3-6A79-46B7-B4E0-35D3450EF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9559" y="4882601"/>
            <a:ext cx="6740685" cy="6820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Bas Trimbos en Gerrit van Wijk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6F764F6-BE08-4E5A-B73E-86D44CC1AA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2850" cy="71000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C911755D-12EE-4AAB-91D2-A783B26715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710" y="0"/>
            <a:ext cx="971600" cy="7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3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ECC04A0-C20D-4CE0-8549-EDFF4128E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7B15-8524-42B7-B951-3B9CFF451536}" type="slidenum">
              <a:rPr lang="el-GR" smtClean="0"/>
              <a:pPr/>
              <a:t>10</a:t>
            </a:fld>
            <a:endParaRPr lang="el-GR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392124F-FF0A-43B8-8FDC-92A553BF0A38}"/>
              </a:ext>
            </a:extLst>
          </p:cNvPr>
          <p:cNvSpPr txBox="1">
            <a:spLocks/>
          </p:cNvSpPr>
          <p:nvPr/>
        </p:nvSpPr>
        <p:spPr>
          <a:xfrm>
            <a:off x="1859142" y="260648"/>
            <a:ext cx="8640960" cy="838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chemeClr val="tx1"/>
                </a:solidFill>
              </a:rPr>
              <a:t>Rangschik</a:t>
            </a:r>
            <a:r>
              <a:rPr lang="en-US" sz="4000" b="1" dirty="0">
                <a:solidFill>
                  <a:schemeClr val="tx1"/>
                </a:solidFill>
              </a:rPr>
              <a:t> de </a:t>
            </a:r>
            <a:r>
              <a:rPr lang="en-US" sz="4000" b="1" dirty="0" err="1">
                <a:solidFill>
                  <a:schemeClr val="tx1"/>
                </a:solidFill>
              </a:rPr>
              <a:t>voorbeelden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4D73C3-939B-47E9-BEBC-2ECAAF64E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707" y="4346265"/>
            <a:ext cx="1982152" cy="2511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E02347-6D13-489D-8827-DB472A3BA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220" y="1746639"/>
            <a:ext cx="2037888" cy="3677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8B5ED2-3681-44B7-B48D-55A385FEC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7082" y="1648363"/>
            <a:ext cx="2388968" cy="22511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D0A7EA-4EEB-4F14-8E57-C63FC40B3B47}"/>
              </a:ext>
            </a:extLst>
          </p:cNvPr>
          <p:cNvSpPr/>
          <p:nvPr/>
        </p:nvSpPr>
        <p:spPr>
          <a:xfrm>
            <a:off x="1529119" y="1746639"/>
            <a:ext cx="1562876" cy="367719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19FA2F-541B-45C0-90F0-8E7AFD727AEA}"/>
              </a:ext>
            </a:extLst>
          </p:cNvPr>
          <p:cNvSpPr/>
          <p:nvPr/>
        </p:nvSpPr>
        <p:spPr>
          <a:xfrm>
            <a:off x="4976014" y="1814470"/>
            <a:ext cx="2529169" cy="18634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50CC89-24EB-43C4-BFAD-8BB37A3F79C6}"/>
              </a:ext>
            </a:extLst>
          </p:cNvPr>
          <p:cNvSpPr/>
          <p:nvPr/>
        </p:nvSpPr>
        <p:spPr>
          <a:xfrm>
            <a:off x="8370831" y="4332202"/>
            <a:ext cx="2195028" cy="23876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E1F4FA-D6D8-43F6-994A-4289A325A4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0351" y="4335752"/>
            <a:ext cx="1604819" cy="225114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A16CB9B-0AAE-4782-B099-E2B2737AEFCF}"/>
              </a:ext>
            </a:extLst>
          </p:cNvPr>
          <p:cNvSpPr/>
          <p:nvPr/>
        </p:nvSpPr>
        <p:spPr>
          <a:xfrm>
            <a:off x="3721038" y="4274659"/>
            <a:ext cx="1773466" cy="23733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2B3545-D4D9-4702-8272-6BFB3DFCDD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9635" y="5423838"/>
            <a:ext cx="1283996" cy="60780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C4EADEE-EF32-476D-BEFE-C291FFAD770D}"/>
              </a:ext>
            </a:extLst>
          </p:cNvPr>
          <p:cNvSpPr/>
          <p:nvPr/>
        </p:nvSpPr>
        <p:spPr>
          <a:xfrm>
            <a:off x="6240599" y="5295217"/>
            <a:ext cx="1502068" cy="60780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AC8268-9D6B-4E1A-82DB-B24F56AFB3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3306" y="1814470"/>
            <a:ext cx="2105430" cy="205476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35A3B1B-CA7B-406C-A889-DD7D4898E1FE}"/>
              </a:ext>
            </a:extLst>
          </p:cNvPr>
          <p:cNvSpPr/>
          <p:nvPr/>
        </p:nvSpPr>
        <p:spPr>
          <a:xfrm>
            <a:off x="8583707" y="1746639"/>
            <a:ext cx="2329265" cy="20547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E8C56F-D700-4E83-9279-19D969CAC6BF}"/>
              </a:ext>
            </a:extLst>
          </p:cNvPr>
          <p:cNvSpPr txBox="1"/>
          <p:nvPr/>
        </p:nvSpPr>
        <p:spPr>
          <a:xfrm>
            <a:off x="1746395" y="1444920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Oplossing</a:t>
            </a:r>
            <a:r>
              <a:rPr lang="en-US" dirty="0">
                <a:solidFill>
                  <a:schemeClr val="accent2"/>
                </a:solidFill>
              </a:rPr>
              <a:t> 1</a:t>
            </a:r>
            <a:endParaRPr lang="nl-NL" dirty="0">
              <a:solidFill>
                <a:schemeClr val="accent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CE5CF7-3EC4-4609-8908-AD8035CB4058}"/>
              </a:ext>
            </a:extLst>
          </p:cNvPr>
          <p:cNvSpPr txBox="1"/>
          <p:nvPr/>
        </p:nvSpPr>
        <p:spPr>
          <a:xfrm>
            <a:off x="4012760" y="3976933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Oplossing</a:t>
            </a:r>
            <a:r>
              <a:rPr lang="en-US" dirty="0">
                <a:solidFill>
                  <a:schemeClr val="accent2"/>
                </a:solidFill>
              </a:rPr>
              <a:t> 2</a:t>
            </a:r>
            <a:endParaRPr lang="nl-NL" dirty="0">
              <a:solidFill>
                <a:schemeClr val="accent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CCC747-C4E2-4C9F-BCDB-E532C929872E}"/>
              </a:ext>
            </a:extLst>
          </p:cNvPr>
          <p:cNvSpPr txBox="1"/>
          <p:nvPr/>
        </p:nvSpPr>
        <p:spPr>
          <a:xfrm>
            <a:off x="5607251" y="1519742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Oplossing</a:t>
            </a:r>
            <a:r>
              <a:rPr lang="en-US" dirty="0">
                <a:solidFill>
                  <a:schemeClr val="accent2"/>
                </a:solidFill>
              </a:rPr>
              <a:t> 3</a:t>
            </a:r>
            <a:endParaRPr lang="nl-NL" dirty="0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9BEBF2-7600-463D-9307-5B82C058EAC5}"/>
              </a:ext>
            </a:extLst>
          </p:cNvPr>
          <p:cNvSpPr txBox="1"/>
          <p:nvPr/>
        </p:nvSpPr>
        <p:spPr>
          <a:xfrm>
            <a:off x="6349635" y="4990196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Oplossing</a:t>
            </a:r>
            <a:r>
              <a:rPr lang="en-US" dirty="0">
                <a:solidFill>
                  <a:schemeClr val="accent2"/>
                </a:solidFill>
              </a:rPr>
              <a:t> 4</a:t>
            </a:r>
            <a:endParaRPr lang="nl-NL" dirty="0">
              <a:solidFill>
                <a:schemeClr val="accent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7A892E-EC32-4BB1-8F6A-C3D20AE0EA35}"/>
              </a:ext>
            </a:extLst>
          </p:cNvPr>
          <p:cNvSpPr txBox="1"/>
          <p:nvPr/>
        </p:nvSpPr>
        <p:spPr>
          <a:xfrm>
            <a:off x="9156244" y="1444920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Oplossing</a:t>
            </a:r>
            <a:r>
              <a:rPr lang="en-US" dirty="0">
                <a:solidFill>
                  <a:schemeClr val="accent2"/>
                </a:solidFill>
              </a:rPr>
              <a:t> 5</a:t>
            </a:r>
            <a:endParaRPr lang="nl-NL" dirty="0">
              <a:solidFill>
                <a:schemeClr val="accent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7EAF01-1FD3-41A8-8844-F184EFEB228C}"/>
              </a:ext>
            </a:extLst>
          </p:cNvPr>
          <p:cNvSpPr txBox="1"/>
          <p:nvPr/>
        </p:nvSpPr>
        <p:spPr>
          <a:xfrm>
            <a:off x="8834998" y="4030701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Oplossing</a:t>
            </a:r>
            <a:r>
              <a:rPr lang="en-US" dirty="0">
                <a:solidFill>
                  <a:schemeClr val="accent2"/>
                </a:solidFill>
              </a:rPr>
              <a:t> 6</a:t>
            </a:r>
            <a:endParaRPr lang="nl-NL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185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BCA7C-3EBA-4D75-BE09-6993C7054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Voorbeeld</a:t>
            </a:r>
            <a:endParaRPr lang="nl-NL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BC1BC-A738-45C5-A72E-DFD1AC980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25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u="sng" dirty="0"/>
              <a:t>Leerdoel</a:t>
            </a:r>
          </a:p>
          <a:p>
            <a:r>
              <a:rPr lang="nl-NL" dirty="0"/>
              <a:t>Ik kan rekenen met breuken.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u="sng" dirty="0"/>
              <a:t>Succescriteria</a:t>
            </a:r>
          </a:p>
          <a:p>
            <a:pPr marL="514350" indent="-514350">
              <a:buClr>
                <a:schemeClr val="accent6">
                  <a:lumMod val="60000"/>
                  <a:lumOff val="40000"/>
                </a:schemeClr>
              </a:buClr>
              <a:buAutoNum type="arabicPeriod"/>
            </a:pPr>
            <a:r>
              <a:rPr lang="nl-NL" dirty="0"/>
              <a:t>Het optellen en aftrekken van gelijknamige en ongelijknamige breuken met en zonder helen.</a:t>
            </a:r>
          </a:p>
          <a:p>
            <a:pPr marL="514350" indent="-51435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nl-NL" dirty="0"/>
              <a:t>Het vermenigvuldigen en delen van breuken met en zonder helen.</a:t>
            </a:r>
          </a:p>
          <a:p>
            <a:pPr marL="514350" indent="-514350">
              <a:buClr>
                <a:schemeClr val="accent6">
                  <a:lumMod val="50000"/>
                </a:schemeClr>
              </a:buClr>
              <a:buAutoNum type="arabicPeriod"/>
            </a:pPr>
            <a:r>
              <a:rPr lang="nl-NL" dirty="0"/>
              <a:t>Het optellen en aftrekken van breuken met variabelen in de teller  en/of noemer.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28B22-3151-42D6-8A08-50EDBBD17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7B15-8524-42B7-B951-3B9CFF451536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1009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BCA7C-3EBA-4D75-BE09-6993C7054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Voorbeeld</a:t>
            </a:r>
            <a:endParaRPr lang="nl-NL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BC1BC-A738-45C5-A72E-DFD1AC980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61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u="sng" dirty="0"/>
              <a:t>Leerdoel</a:t>
            </a:r>
          </a:p>
          <a:p>
            <a:r>
              <a:rPr lang="nl-NL" dirty="0"/>
              <a:t>Ik kan rekenen met breuken.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u="sng" dirty="0"/>
              <a:t>Succescriteria</a:t>
            </a:r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28B22-3151-42D6-8A08-50EDBBD17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7B15-8524-42B7-B951-3B9CFF451536}" type="slidenum">
              <a:rPr lang="el-GR" smtClean="0"/>
              <a:pPr/>
              <a:t>12</a:t>
            </a:fld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78DFCF-C322-4AFE-9321-7E3B9FD88E22}"/>
              </a:ext>
            </a:extLst>
          </p:cNvPr>
          <p:cNvSpPr txBox="1"/>
          <p:nvPr/>
        </p:nvSpPr>
        <p:spPr>
          <a:xfrm>
            <a:off x="3300151" y="3182045"/>
            <a:ext cx="13504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1a.</a:t>
            </a:r>
          </a:p>
          <a:p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1b.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2a.</a:t>
            </a:r>
          </a:p>
          <a:p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2b.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3a.</a:t>
            </a:r>
          </a:p>
          <a:p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3b.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DE1F4A-01B4-4B8A-8C6C-DDF3FBFCA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574" y="3105653"/>
            <a:ext cx="709032" cy="35593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E6C595-21A3-4A7E-BF73-E031024D5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307" y="3134280"/>
            <a:ext cx="2341829" cy="372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6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8" r="19016" b="-1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>
                <a:solidFill>
                  <a:srgbClr val="000000"/>
                </a:solidFill>
              </a:rPr>
              <a:t>Activiteit: formuleren van succescriteria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4997" y="2272143"/>
            <a:ext cx="470680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Bedenk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voor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een</a:t>
            </a:r>
            <a:r>
              <a:rPr lang="en-US" sz="2400" dirty="0">
                <a:solidFill>
                  <a:srgbClr val="000000"/>
                </a:solidFill>
              </a:rPr>
              <a:t> les die je in de </a:t>
            </a:r>
            <a:r>
              <a:rPr lang="en-US" sz="2400" dirty="0" err="1">
                <a:solidFill>
                  <a:srgbClr val="000000"/>
                </a:solidFill>
              </a:rPr>
              <a:t>komende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weken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geeft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passende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leerdoelen</a:t>
            </a:r>
            <a:r>
              <a:rPr lang="en-US" sz="2400" dirty="0">
                <a:solidFill>
                  <a:srgbClr val="000000"/>
                </a:solidFill>
              </a:rPr>
              <a:t> en </a:t>
            </a:r>
            <a:r>
              <a:rPr lang="en-US" sz="2400" b="1" dirty="0" err="1">
                <a:solidFill>
                  <a:srgbClr val="000000"/>
                </a:solidFill>
              </a:rPr>
              <a:t>succescriteria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Dit</a:t>
            </a:r>
            <a:r>
              <a:rPr lang="en-US" sz="2400" dirty="0">
                <a:solidFill>
                  <a:srgbClr val="000000"/>
                </a:solidFill>
              </a:rPr>
              <a:t> mag </a:t>
            </a:r>
            <a:r>
              <a:rPr lang="en-US" sz="2400" dirty="0" err="1">
                <a:solidFill>
                  <a:srgbClr val="000000"/>
                </a:solidFill>
              </a:rPr>
              <a:t>gaan</a:t>
            </a:r>
            <a:r>
              <a:rPr lang="en-US" sz="2400" dirty="0">
                <a:solidFill>
                  <a:srgbClr val="000000"/>
                </a:solidFill>
              </a:rPr>
              <a:t> over </a:t>
            </a:r>
            <a:r>
              <a:rPr lang="en-US" sz="2400" dirty="0" err="1">
                <a:solidFill>
                  <a:srgbClr val="000000"/>
                </a:solidFill>
              </a:rPr>
              <a:t>een</a:t>
            </a:r>
            <a:r>
              <a:rPr lang="en-US" sz="2400" dirty="0">
                <a:solidFill>
                  <a:srgbClr val="000000"/>
                </a:solidFill>
              </a:rPr>
              <a:t>: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en-US" sz="2400" dirty="0" err="1">
                <a:solidFill>
                  <a:srgbClr val="000000"/>
                </a:solidFill>
              </a:rPr>
              <a:t>Hoofdstuk</a:t>
            </a: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en-US" sz="2400" dirty="0">
                <a:solidFill>
                  <a:srgbClr val="000000"/>
                </a:solidFill>
              </a:rPr>
              <a:t>Blok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en-US" sz="2400" dirty="0">
                <a:solidFill>
                  <a:srgbClr val="000000"/>
                </a:solidFill>
              </a:rPr>
              <a:t>Semester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en-US" sz="2400" dirty="0">
                <a:solidFill>
                  <a:srgbClr val="000000"/>
                </a:solidFill>
              </a:rPr>
              <a:t>…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u="sng" dirty="0" err="1">
                <a:solidFill>
                  <a:srgbClr val="000000"/>
                </a:solidFill>
              </a:rPr>
              <a:t>Werkvorm</a:t>
            </a:r>
            <a:r>
              <a:rPr lang="en-US" sz="2400" dirty="0">
                <a:solidFill>
                  <a:srgbClr val="000000"/>
                </a:solidFill>
              </a:rPr>
              <a:t>: </a:t>
            </a:r>
            <a:r>
              <a:rPr lang="en-US" sz="2400" dirty="0" err="1">
                <a:solidFill>
                  <a:srgbClr val="000000"/>
                </a:solidFill>
              </a:rPr>
              <a:t>denken</a:t>
            </a:r>
            <a:r>
              <a:rPr lang="en-US" sz="2400" dirty="0">
                <a:solidFill>
                  <a:srgbClr val="000000"/>
                </a:solidFill>
              </a:rPr>
              <a:t> – </a:t>
            </a:r>
            <a:r>
              <a:rPr lang="en-US" sz="2400" dirty="0" err="1">
                <a:solidFill>
                  <a:srgbClr val="000000"/>
                </a:solidFill>
              </a:rPr>
              <a:t>delen</a:t>
            </a:r>
            <a:r>
              <a:rPr lang="en-US" sz="2400" dirty="0">
                <a:solidFill>
                  <a:srgbClr val="000000"/>
                </a:solidFill>
              </a:rPr>
              <a:t> - </a:t>
            </a:r>
            <a:r>
              <a:rPr lang="en-US" sz="2400" dirty="0" err="1">
                <a:solidFill>
                  <a:srgbClr val="000000"/>
                </a:solidFill>
              </a:rPr>
              <a:t>uitwisselen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2C7B15-8524-42B7-B951-3B9CFF451536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960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2D211-F896-4FFC-B16E-E227D4C94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err="1"/>
              <a:t>Nog</a:t>
            </a:r>
            <a:r>
              <a:rPr lang="en-US" b="1" dirty="0"/>
              <a:t> </a:t>
            </a:r>
            <a:r>
              <a:rPr lang="en-US" b="1" dirty="0" err="1"/>
              <a:t>een</a:t>
            </a:r>
            <a:r>
              <a:rPr lang="en-US" b="1" dirty="0"/>
              <a:t> </a:t>
            </a:r>
            <a:r>
              <a:rPr lang="en-US" b="1" dirty="0" err="1"/>
              <a:t>voorbeeld</a:t>
            </a:r>
            <a:r>
              <a:rPr lang="en-US" b="1" dirty="0"/>
              <a:t>…</a:t>
            </a:r>
            <a:endParaRPr lang="nl-NL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CE37AB-3C7A-409C-9DBF-2BF27747A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56" y="1487015"/>
            <a:ext cx="9390779" cy="537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45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kstvak 1"/>
          <p:cNvSpPr txBox="1">
            <a:spLocks noChangeArrowheads="1"/>
          </p:cNvSpPr>
          <p:nvPr/>
        </p:nvSpPr>
        <p:spPr bwMode="auto">
          <a:xfrm>
            <a:off x="1149350" y="1396892"/>
            <a:ext cx="10463213" cy="12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lvl="0" eaLnBrk="1" hangingPunct="1">
              <a:lnSpc>
                <a:spcPct val="90000"/>
              </a:lnSpc>
              <a:spcBef>
                <a:spcPts val="1000"/>
              </a:spcBef>
            </a:pPr>
            <a:r>
              <a:rPr lang="nl-NL" sz="2800">
                <a:solidFill>
                  <a:prstClr val="black"/>
                </a:solidFill>
                <a:latin typeface="Calibri" panose="020F0502020204030204"/>
              </a:rPr>
              <a:t>Werken met exemplarische uitwerkingen geeft leerlingen de kans om een neus voor kwaliteit te ontwikkelen, iets dat nodig is om zelf kwaliteit te produceren (Sadler, 1989).</a:t>
            </a:r>
            <a:endParaRPr lang="nl-NL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170" name="Tekstvak 2"/>
          <p:cNvSpPr txBox="1">
            <a:spLocks noChangeArrowheads="1"/>
          </p:cNvSpPr>
          <p:nvPr/>
        </p:nvSpPr>
        <p:spPr bwMode="auto">
          <a:xfrm>
            <a:off x="150314" y="639763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x-none" sz="28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Een neus voor kwaliteit ontwikkelen (schoolleiding – docenten – leerlingen)</a:t>
            </a:r>
            <a:endParaRPr kumimoji="0" lang="nl-NL" altLang="x-none" sz="2800" b="0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Why understanding standards is important su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3247" y="2652620"/>
            <a:ext cx="5422900" cy="304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149350" y="5285121"/>
            <a:ext cx="9532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Zelfregulatie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Een leven lang leren</a:t>
            </a:r>
          </a:p>
        </p:txBody>
      </p:sp>
    </p:spTree>
    <p:extLst>
      <p:ext uri="{BB962C8B-B14F-4D97-AF65-F5344CB8AC3E}">
        <p14:creationId xmlns:p14="http://schemas.microsoft.com/office/powerpoint/2010/main" val="341006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169" grpId="0"/>
      <p:bldP spid="7170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193A69-21E5-4AC3-8256-0D17BA58F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7B15-8524-42B7-B951-3B9CFF451536}" type="slidenum">
              <a:rPr lang="el-GR" smtClean="0"/>
              <a:pPr/>
              <a:t>16</a:t>
            </a:fld>
            <a:endParaRPr lang="el-GR"/>
          </a:p>
        </p:txBody>
      </p:sp>
      <p:pic>
        <p:nvPicPr>
          <p:cNvPr id="2050" name="Picture 2" descr="Afbeeldingsresultaat voor pauze">
            <a:extLst>
              <a:ext uri="{FF2B5EF4-FFF2-40B4-BE49-F238E27FC236}">
                <a16:creationId xmlns:a16="http://schemas.microsoft.com/office/drawing/2014/main" id="{BDBED8AF-FAA0-4384-9906-4B655FB6E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116" y="1238243"/>
            <a:ext cx="478048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7B06F6-7E45-40AA-8D97-E946F837C0EC}"/>
              </a:ext>
            </a:extLst>
          </p:cNvPr>
          <p:cNvSpPr txBox="1"/>
          <p:nvPr/>
        </p:nvSpPr>
        <p:spPr>
          <a:xfrm>
            <a:off x="4086476" y="4079631"/>
            <a:ext cx="4524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 de </a:t>
            </a:r>
            <a:r>
              <a:rPr lang="en-US" b="1" dirty="0" err="1"/>
              <a:t>pauze</a:t>
            </a:r>
            <a:r>
              <a:rPr lang="en-US" dirty="0"/>
              <a:t>: </a:t>
            </a:r>
            <a:r>
              <a:rPr lang="en-US" dirty="0" err="1"/>
              <a:t>diagnostische</a:t>
            </a:r>
            <a:r>
              <a:rPr lang="en-US" dirty="0"/>
              <a:t> </a:t>
            </a:r>
            <a:r>
              <a:rPr lang="en-US" dirty="0" err="1"/>
              <a:t>vragen</a:t>
            </a:r>
            <a:r>
              <a:rPr lang="en-US" dirty="0"/>
              <a:t> met Jörgen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5252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004696-9BC7-47D0-9726-CE835B67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FFFFFF"/>
                </a:solidFill>
              </a:rPr>
              <a:t>Programma</a:t>
            </a:r>
            <a:r>
              <a:rPr lang="en-US" sz="4000" b="1" dirty="0">
                <a:solidFill>
                  <a:srgbClr val="FFFFFF"/>
                </a:solidFill>
              </a:rPr>
              <a:t> </a:t>
            </a:r>
            <a:r>
              <a:rPr lang="en-US" sz="4000" b="1">
                <a:solidFill>
                  <a:srgbClr val="FFFFFF"/>
                </a:solidFill>
              </a:rPr>
              <a:t>sessie</a:t>
            </a:r>
            <a:r>
              <a:rPr lang="en-US" sz="4000" b="1" dirty="0">
                <a:solidFill>
                  <a:srgbClr val="FFFFFF"/>
                </a:solidFill>
              </a:rPr>
              <a:t> 2</a:t>
            </a:r>
            <a:endParaRPr lang="nl-NL" sz="4000" b="1" dirty="0">
              <a:solidFill>
                <a:srgbClr val="FFFF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C6B644-F5D7-4207-9EED-5F7A67F1B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78923"/>
            <a:ext cx="10515600" cy="319804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dirty="0" err="1"/>
              <a:t>Reflecteren</a:t>
            </a: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Leerdoelen</a:t>
            </a:r>
            <a:r>
              <a:rPr lang="en-US" dirty="0"/>
              <a:t> en </a:t>
            </a:r>
            <a:r>
              <a:rPr lang="en-US" dirty="0" err="1"/>
              <a:t>succescriteria</a:t>
            </a: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Diagnostische</a:t>
            </a:r>
            <a:r>
              <a:rPr lang="en-US" dirty="0"/>
              <a:t> </a:t>
            </a:r>
            <a:r>
              <a:rPr lang="en-US" dirty="0" err="1"/>
              <a:t>vragen</a:t>
            </a:r>
            <a:r>
              <a:rPr lang="en-US" dirty="0"/>
              <a:t> </a:t>
            </a:r>
            <a:r>
              <a:rPr lang="en-US" dirty="0" err="1"/>
              <a:t>opstellen</a:t>
            </a: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Vooruitblikken</a:t>
            </a:r>
            <a:endParaRPr lang="nl-NL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E505F6C-1285-47CA-9313-0BC0ACE27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4" y="2823929"/>
            <a:ext cx="4550015" cy="33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3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B5D76-50B0-4087-9EB5-35E33DEE4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78" y="320675"/>
            <a:ext cx="11407487" cy="1325563"/>
          </a:xfrm>
        </p:spPr>
        <p:txBody>
          <a:bodyPr>
            <a:normAutofit/>
          </a:bodyPr>
          <a:lstStyle/>
          <a:p>
            <a:r>
              <a:rPr lang="en-US" sz="4600" b="1" dirty="0" err="1"/>
              <a:t>Reflecteren</a:t>
            </a:r>
            <a:r>
              <a:rPr lang="en-US" sz="4600" b="1" dirty="0"/>
              <a:t>: </a:t>
            </a:r>
            <a:r>
              <a:rPr lang="en-US" sz="4600" b="1" dirty="0" err="1"/>
              <a:t>formatieve</a:t>
            </a:r>
            <a:r>
              <a:rPr lang="en-US" sz="4600" b="1" dirty="0"/>
              <a:t> </a:t>
            </a:r>
            <a:r>
              <a:rPr lang="en-US" sz="4600" b="1" dirty="0" err="1"/>
              <a:t>toetscultuur</a:t>
            </a:r>
            <a:r>
              <a:rPr lang="en-US" sz="4600" b="1" dirty="0"/>
              <a:t> in de </a:t>
            </a:r>
            <a:r>
              <a:rPr lang="en-US" sz="4600" b="1" dirty="0" err="1"/>
              <a:t>klas</a:t>
            </a:r>
            <a:endParaRPr lang="nl-NL" sz="4600" b="1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21B760E-5570-4D36-B704-1DAE2A7E8D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6799717"/>
              </p:ext>
            </p:extLst>
          </p:nvPr>
        </p:nvGraphicFramePr>
        <p:xfrm>
          <a:off x="391379" y="1825625"/>
          <a:ext cx="114074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5179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3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329F8E-02F6-4EA6-A2CA-65076DFF8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0000"/>
                </a:solidFill>
              </a:rPr>
              <a:t>Leerdoelen huidige sessie</a:t>
            </a:r>
            <a:endParaRPr lang="nl-NL" b="1">
              <a:solidFill>
                <a:srgbClr val="000000"/>
              </a:solidFill>
            </a:endParaRPr>
          </a:p>
        </p:txBody>
      </p:sp>
      <p:sp>
        <p:nvSpPr>
          <p:cNvPr id="28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9C5CC-0547-4AF7-AA7B-E5B14304B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 err="1"/>
              <a:t>Aan</a:t>
            </a:r>
            <a:r>
              <a:rPr lang="en-US" sz="2000" b="1" dirty="0"/>
              <a:t> het </a:t>
            </a:r>
            <a:r>
              <a:rPr lang="en-US" sz="2000" b="1" dirty="0" err="1"/>
              <a:t>eind</a:t>
            </a:r>
            <a:r>
              <a:rPr lang="en-US" sz="2000" b="1" dirty="0"/>
              <a:t> van </a:t>
            </a:r>
            <a:r>
              <a:rPr lang="en-US" sz="2000" b="1" dirty="0" err="1"/>
              <a:t>deze</a:t>
            </a:r>
            <a:r>
              <a:rPr lang="en-US" sz="2000" b="1" dirty="0"/>
              <a:t> </a:t>
            </a:r>
            <a:r>
              <a:rPr lang="en-US" sz="2000" b="1" dirty="0" err="1"/>
              <a:t>sessie</a:t>
            </a:r>
            <a:r>
              <a:rPr lang="en-US" sz="2000" b="1" dirty="0"/>
              <a:t>, ben je in </a:t>
            </a:r>
            <a:r>
              <a:rPr lang="en-US" sz="2000" b="1" dirty="0" err="1"/>
              <a:t>staat</a:t>
            </a:r>
            <a:r>
              <a:rPr lang="en-US" sz="2000" b="1" dirty="0"/>
              <a:t> om: </a:t>
            </a:r>
          </a:p>
          <a:p>
            <a:pPr marL="0" indent="0">
              <a:buNone/>
            </a:pPr>
            <a:r>
              <a:rPr lang="en-US" sz="2000" dirty="0"/>
              <a:t>1) </a:t>
            </a:r>
            <a:r>
              <a:rPr lang="en-US" sz="2000" dirty="0" err="1"/>
              <a:t>Manieren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noemen</a:t>
            </a:r>
            <a:r>
              <a:rPr lang="en-US" sz="2000" dirty="0"/>
              <a:t> hoe je </a:t>
            </a:r>
            <a:r>
              <a:rPr lang="en-US" sz="2000" dirty="0" err="1"/>
              <a:t>leerdoelen</a:t>
            </a:r>
            <a:r>
              <a:rPr lang="en-US" sz="2000" dirty="0"/>
              <a:t> en </a:t>
            </a:r>
            <a:r>
              <a:rPr lang="en-US" sz="2000" dirty="0" err="1"/>
              <a:t>succescriteria</a:t>
            </a:r>
            <a:r>
              <a:rPr lang="en-US" sz="2000" dirty="0"/>
              <a:t> </a:t>
            </a:r>
            <a:r>
              <a:rPr lang="en-US" sz="2000" dirty="0" err="1"/>
              <a:t>kunt</a:t>
            </a:r>
            <a:r>
              <a:rPr lang="en-US" sz="2000" dirty="0"/>
              <a:t> </a:t>
            </a:r>
            <a:r>
              <a:rPr lang="en-US" sz="2000" dirty="0" err="1"/>
              <a:t>delen</a:t>
            </a:r>
            <a:r>
              <a:rPr lang="en-US" sz="2000" dirty="0"/>
              <a:t> met leerlingen.</a:t>
            </a:r>
          </a:p>
          <a:p>
            <a:pPr marL="0" indent="0">
              <a:buNone/>
            </a:pPr>
            <a:r>
              <a:rPr lang="en-US" sz="2000" dirty="0"/>
              <a:t>2) </a:t>
            </a:r>
            <a:r>
              <a:rPr lang="en-US" sz="2000" dirty="0">
                <a:solidFill>
                  <a:srgbClr val="000000"/>
                </a:solidFill>
              </a:rPr>
              <a:t>Om </a:t>
            </a:r>
            <a:r>
              <a:rPr lang="en-US" sz="2000" dirty="0" err="1">
                <a:solidFill>
                  <a:srgbClr val="000000"/>
                </a:solidFill>
              </a:rPr>
              <a:t>diagnostische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vragen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ontwikkelen</a:t>
            </a:r>
            <a:r>
              <a:rPr lang="en-US" sz="2000" dirty="0">
                <a:solidFill>
                  <a:srgbClr val="000000"/>
                </a:solidFill>
              </a:rPr>
              <a:t> die </a:t>
            </a:r>
            <a:r>
              <a:rPr lang="en-US" sz="2000" dirty="0" err="1">
                <a:solidFill>
                  <a:srgbClr val="000000"/>
                </a:solidFill>
              </a:rPr>
              <a:t>te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gebruiken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zijn</a:t>
            </a:r>
            <a:r>
              <a:rPr lang="en-US" sz="2000" dirty="0">
                <a:solidFill>
                  <a:srgbClr val="000000"/>
                </a:solidFill>
              </a:rPr>
              <a:t> in de eigen </a:t>
            </a:r>
            <a:r>
              <a:rPr lang="en-US" sz="2000" dirty="0" err="1">
                <a:solidFill>
                  <a:srgbClr val="000000"/>
                </a:solidFill>
              </a:rPr>
              <a:t>lespraktijk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  <a:endParaRPr lang="nl-NL" sz="2000" dirty="0">
              <a:solidFill>
                <a:srgbClr val="000000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927AACC-F269-4B60-9485-2EAEF4D09B98}"/>
              </a:ext>
            </a:extLst>
          </p:cNvPr>
          <p:cNvSpPr/>
          <p:nvPr/>
        </p:nvSpPr>
        <p:spPr>
          <a:xfrm>
            <a:off x="3287622" y="2312989"/>
            <a:ext cx="1646103" cy="154119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Fase 2</a:t>
            </a:r>
          </a:p>
          <a:p>
            <a:pPr algn="ctr"/>
            <a:r>
              <a:rPr lang="en-US" sz="1100" dirty="0"/>
              <a:t>Leerlingreacties ontlokken en verzamelen</a:t>
            </a:r>
            <a:endParaRPr lang="nl-NL" sz="11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4889409-9654-49F6-A6E9-53670513FB6D}"/>
              </a:ext>
            </a:extLst>
          </p:cNvPr>
          <p:cNvSpPr/>
          <p:nvPr/>
        </p:nvSpPr>
        <p:spPr>
          <a:xfrm>
            <a:off x="-322932" y="2453266"/>
            <a:ext cx="1646103" cy="154119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accent2"/>
                </a:solidFill>
              </a:rPr>
              <a:t>Fase 5</a:t>
            </a:r>
          </a:p>
          <a:p>
            <a:pPr algn="ctr"/>
            <a:r>
              <a:rPr lang="en-US" sz="1100" dirty="0">
                <a:solidFill>
                  <a:schemeClr val="accent2"/>
                </a:solidFill>
              </a:rPr>
              <a:t>Vervolgacties ondernemen: onderwijs &amp; leren aanpassen</a:t>
            </a:r>
            <a:endParaRPr lang="nl-NL" sz="1100" dirty="0">
              <a:solidFill>
                <a:schemeClr val="accent2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78B531B-CEAA-44D6-9EFB-FE5F8C468756}"/>
              </a:ext>
            </a:extLst>
          </p:cNvPr>
          <p:cNvSpPr/>
          <p:nvPr/>
        </p:nvSpPr>
        <p:spPr>
          <a:xfrm>
            <a:off x="1466726" y="1175649"/>
            <a:ext cx="1646103" cy="154119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Fase 1</a:t>
            </a:r>
          </a:p>
          <a:p>
            <a:pPr algn="ctr"/>
            <a:r>
              <a:rPr lang="en-US" sz="1100" dirty="0"/>
              <a:t>Verwachtingen verhelderen</a:t>
            </a:r>
            <a:endParaRPr lang="nl-NL" sz="11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887DA1C-69D3-4F5A-879F-AF824A0D853A}"/>
              </a:ext>
            </a:extLst>
          </p:cNvPr>
          <p:cNvSpPr/>
          <p:nvPr/>
        </p:nvSpPr>
        <p:spPr>
          <a:xfrm>
            <a:off x="566854" y="4230480"/>
            <a:ext cx="1646103" cy="154119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accent2"/>
                </a:solidFill>
              </a:rPr>
              <a:t>Fase 4</a:t>
            </a:r>
          </a:p>
          <a:p>
            <a:pPr algn="ctr"/>
            <a:r>
              <a:rPr lang="en-US" sz="1100" dirty="0">
                <a:solidFill>
                  <a:schemeClr val="accent2"/>
                </a:solidFill>
              </a:rPr>
              <a:t>Communiceren met leerlingen over resultaten</a:t>
            </a:r>
            <a:endParaRPr lang="nl-NL" sz="1100" dirty="0">
              <a:solidFill>
                <a:schemeClr val="accent2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34F6380-45CE-454A-9998-E0D468B9D11F}"/>
              </a:ext>
            </a:extLst>
          </p:cNvPr>
          <p:cNvSpPr/>
          <p:nvPr/>
        </p:nvSpPr>
        <p:spPr>
          <a:xfrm>
            <a:off x="2571404" y="4204039"/>
            <a:ext cx="1646103" cy="154119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accent2"/>
                </a:solidFill>
              </a:rPr>
              <a:t>Fase 3</a:t>
            </a:r>
          </a:p>
          <a:p>
            <a:pPr algn="ctr"/>
            <a:r>
              <a:rPr lang="en-US" sz="1100" dirty="0">
                <a:solidFill>
                  <a:schemeClr val="accent2"/>
                </a:solidFill>
              </a:rPr>
              <a:t>Reacties analyseren en interpreteren</a:t>
            </a:r>
            <a:endParaRPr lang="nl-NL" sz="1100" dirty="0">
              <a:solidFill>
                <a:schemeClr val="accent2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CB83D07-5823-4B90-8217-5A8939D28C18}"/>
              </a:ext>
            </a:extLst>
          </p:cNvPr>
          <p:cNvCxnSpPr>
            <a:cxnSpLocks/>
          </p:cNvCxnSpPr>
          <p:nvPr/>
        </p:nvCxnSpPr>
        <p:spPr>
          <a:xfrm flipV="1">
            <a:off x="1021681" y="2217247"/>
            <a:ext cx="333102" cy="2303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1012852-B628-4F34-835F-BE9347B6BB69}"/>
              </a:ext>
            </a:extLst>
          </p:cNvPr>
          <p:cNvCxnSpPr>
            <a:cxnSpLocks/>
          </p:cNvCxnSpPr>
          <p:nvPr/>
        </p:nvCxnSpPr>
        <p:spPr>
          <a:xfrm>
            <a:off x="3114464" y="2224547"/>
            <a:ext cx="346314" cy="2338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30B40EF-BE62-4015-A48B-0472A76825BA}"/>
              </a:ext>
            </a:extLst>
          </p:cNvPr>
          <p:cNvCxnSpPr>
            <a:cxnSpLocks/>
          </p:cNvCxnSpPr>
          <p:nvPr/>
        </p:nvCxnSpPr>
        <p:spPr>
          <a:xfrm flipH="1">
            <a:off x="3791505" y="4005261"/>
            <a:ext cx="118290" cy="2165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824882A-DC69-4167-A4E7-C636ABC16641}"/>
              </a:ext>
            </a:extLst>
          </p:cNvPr>
          <p:cNvCxnSpPr>
            <a:cxnSpLocks/>
          </p:cNvCxnSpPr>
          <p:nvPr/>
        </p:nvCxnSpPr>
        <p:spPr>
          <a:xfrm flipH="1" flipV="1">
            <a:off x="854891" y="4006711"/>
            <a:ext cx="163496" cy="2576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466B45E-1BCA-4658-AD1C-E01067323212}"/>
              </a:ext>
            </a:extLst>
          </p:cNvPr>
          <p:cNvCxnSpPr>
            <a:cxnSpLocks/>
          </p:cNvCxnSpPr>
          <p:nvPr/>
        </p:nvCxnSpPr>
        <p:spPr>
          <a:xfrm flipH="1">
            <a:off x="2212957" y="5094071"/>
            <a:ext cx="20753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194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0E5FF7-5890-448B-9250-7311AADB4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FFFFFF"/>
                </a:solidFill>
              </a:rPr>
              <a:t>Verschil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leerdoelen</a:t>
            </a:r>
            <a:r>
              <a:rPr lang="en-US" b="1" dirty="0">
                <a:solidFill>
                  <a:srgbClr val="FFFFFF"/>
                </a:solidFill>
              </a:rPr>
              <a:t> en </a:t>
            </a:r>
            <a:r>
              <a:rPr lang="en-US" b="1" dirty="0" err="1">
                <a:solidFill>
                  <a:srgbClr val="FFFFFF"/>
                </a:solidFill>
              </a:rPr>
              <a:t>succescriteria</a:t>
            </a:r>
            <a:endParaRPr lang="nl-NL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A2B2B-3EE0-496D-879E-FE1FD73A1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b="1" dirty="0"/>
              <a:t>Leerdoelen</a:t>
            </a:r>
            <a:r>
              <a:rPr lang="nl-NL" dirty="0"/>
              <a:t> beschrijven wat een leerling moet kennen en kunnen.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Succescriteria</a:t>
            </a:r>
            <a:r>
              <a:rPr lang="nl-NL" dirty="0"/>
              <a:t> beschrijven wat daarvoor nodig 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FEB8D-9C8E-45BF-A5F5-C4CBEAECF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D2C7B15-8524-42B7-B951-3B9CFF451536}" type="slidenum">
              <a:rPr lang="el-GR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5</a:t>
            </a:fld>
            <a:endParaRPr lang="el-GR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78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 err="1">
                <a:solidFill>
                  <a:srgbClr val="FFFFFF"/>
                </a:solidFill>
                <a:ea typeface="Calibri"/>
                <a:cs typeface="Times New Roman"/>
              </a:rPr>
              <a:t>Waarom</a:t>
            </a:r>
            <a:r>
              <a:rPr lang="en-US" sz="3400" b="1" dirty="0">
                <a:solidFill>
                  <a:srgbClr val="FFFFFF"/>
                </a:solidFill>
                <a:ea typeface="Calibri"/>
                <a:cs typeface="Times New Roman"/>
              </a:rPr>
              <a:t> </a:t>
            </a:r>
            <a:r>
              <a:rPr lang="en-US" sz="3400" b="1" dirty="0" err="1">
                <a:solidFill>
                  <a:srgbClr val="FFFFFF"/>
                </a:solidFill>
                <a:ea typeface="Calibri"/>
                <a:cs typeface="Times New Roman"/>
              </a:rPr>
              <a:t>zijn</a:t>
            </a:r>
            <a:r>
              <a:rPr lang="en-US" sz="3400" b="1" dirty="0">
                <a:solidFill>
                  <a:srgbClr val="FFFFFF"/>
                </a:solidFill>
                <a:ea typeface="Calibri"/>
                <a:cs typeface="Times New Roman"/>
              </a:rPr>
              <a:t> </a:t>
            </a:r>
            <a:r>
              <a:rPr lang="en-US" sz="3400" b="1" dirty="0" err="1">
                <a:solidFill>
                  <a:srgbClr val="FFFFFF"/>
                </a:solidFill>
                <a:ea typeface="Calibri"/>
                <a:cs typeface="Times New Roman"/>
              </a:rPr>
              <a:t>leerdoelen</a:t>
            </a:r>
            <a:r>
              <a:rPr lang="en-US" sz="3400" b="1" dirty="0">
                <a:solidFill>
                  <a:srgbClr val="FFFFFF"/>
                </a:solidFill>
                <a:ea typeface="Calibri"/>
                <a:cs typeface="Times New Roman"/>
              </a:rPr>
              <a:t> en </a:t>
            </a:r>
            <a:r>
              <a:rPr lang="en-US" sz="3400" b="1" dirty="0" err="1">
                <a:solidFill>
                  <a:srgbClr val="FFFFFF"/>
                </a:solidFill>
                <a:ea typeface="Calibri"/>
                <a:cs typeface="Times New Roman"/>
              </a:rPr>
              <a:t>succescriteria</a:t>
            </a:r>
            <a:r>
              <a:rPr lang="en-US" sz="3400" b="1" dirty="0">
                <a:solidFill>
                  <a:srgbClr val="FFFFFF"/>
                </a:solidFill>
                <a:ea typeface="Calibri"/>
                <a:cs typeface="Times New Roman"/>
              </a:rPr>
              <a:t> van </a:t>
            </a:r>
            <a:r>
              <a:rPr lang="en-US" sz="3400" b="1" dirty="0" err="1">
                <a:solidFill>
                  <a:srgbClr val="FFFFFF"/>
                </a:solidFill>
                <a:ea typeface="Calibri"/>
                <a:cs typeface="Times New Roman"/>
              </a:rPr>
              <a:t>belang</a:t>
            </a:r>
            <a:r>
              <a:rPr lang="en-US" sz="3400" b="1" dirty="0">
                <a:solidFill>
                  <a:srgbClr val="FFFFFF"/>
                </a:solidFill>
                <a:ea typeface="Calibri"/>
                <a:cs typeface="Times New Roman"/>
              </a:rPr>
              <a:t>?</a:t>
            </a:r>
            <a:br>
              <a:rPr lang="en-US" sz="3400" dirty="0">
                <a:solidFill>
                  <a:srgbClr val="FFFFFF"/>
                </a:solidFill>
                <a:ea typeface="Calibri"/>
                <a:cs typeface="Times New Roman"/>
              </a:rPr>
            </a:br>
            <a:endParaRPr lang="en-US" sz="3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9226" y="3092969"/>
            <a:ext cx="9833548" cy="3221203"/>
          </a:xfrm>
        </p:spPr>
        <p:txBody>
          <a:bodyPr>
            <a:normAutofit fontScale="92500" lnSpcReduction="10000"/>
          </a:bodyPr>
          <a:lstStyle/>
          <a:p>
            <a:pPr marL="82153" indent="0">
              <a:buNone/>
            </a:pPr>
            <a:r>
              <a:rPr lang="en-US" sz="2400" b="1" dirty="0" err="1">
                <a:solidFill>
                  <a:srgbClr val="000000"/>
                </a:solidFill>
              </a:rPr>
              <a:t>Voorwaardelijk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voor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alle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volgende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stappen</a:t>
            </a:r>
            <a:r>
              <a:rPr lang="en-US" sz="2400" b="1" dirty="0">
                <a:solidFill>
                  <a:srgbClr val="000000"/>
                </a:solidFill>
              </a:rPr>
              <a:t> in </a:t>
            </a:r>
            <a:r>
              <a:rPr lang="en-US" sz="2400" b="1" dirty="0" err="1">
                <a:solidFill>
                  <a:srgbClr val="000000"/>
                </a:solidFill>
              </a:rPr>
              <a:t>formatief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toetsen</a:t>
            </a:r>
            <a:r>
              <a:rPr lang="en-US" sz="2400" b="1" dirty="0">
                <a:solidFill>
                  <a:srgbClr val="000000"/>
                </a:solidFill>
              </a:rPr>
              <a:t>:</a:t>
            </a:r>
          </a:p>
          <a:p>
            <a:pPr marL="539353" indent="-457200"/>
            <a:r>
              <a:rPr lang="en-US" sz="2400" dirty="0">
                <a:solidFill>
                  <a:srgbClr val="000000"/>
                </a:solidFill>
              </a:rPr>
              <a:t>Leerlingen </a:t>
            </a:r>
            <a:r>
              <a:rPr lang="en-US" sz="2400" dirty="0" err="1">
                <a:solidFill>
                  <a:srgbClr val="000000"/>
                </a:solidFill>
              </a:rPr>
              <a:t>betrekken</a:t>
            </a:r>
            <a:r>
              <a:rPr lang="en-US" sz="2400" dirty="0">
                <a:solidFill>
                  <a:srgbClr val="000000"/>
                </a:solidFill>
              </a:rPr>
              <a:t> en </a:t>
            </a:r>
            <a:r>
              <a:rPr lang="en-US" sz="2400" dirty="0" err="1">
                <a:solidFill>
                  <a:srgbClr val="000000"/>
                </a:solidFill>
              </a:rPr>
              <a:t>motiveren</a:t>
            </a:r>
            <a:endParaRPr lang="en-US" sz="2400" dirty="0">
              <a:solidFill>
                <a:srgbClr val="000000"/>
              </a:solidFill>
            </a:endParaRPr>
          </a:p>
          <a:p>
            <a:pPr marL="539353" indent="-457200"/>
            <a:r>
              <a:rPr lang="en-US" sz="2400" dirty="0">
                <a:solidFill>
                  <a:srgbClr val="000000"/>
                </a:solidFill>
              </a:rPr>
              <a:t>Het </a:t>
            </a:r>
            <a:r>
              <a:rPr lang="en-US" sz="2400" dirty="0" err="1">
                <a:solidFill>
                  <a:srgbClr val="000000"/>
                </a:solidFill>
              </a:rPr>
              <a:t>kunnen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geven</a:t>
            </a:r>
            <a:r>
              <a:rPr lang="en-US" sz="2400" dirty="0">
                <a:solidFill>
                  <a:srgbClr val="000000"/>
                </a:solidFill>
              </a:rPr>
              <a:t> en </a:t>
            </a:r>
            <a:r>
              <a:rPr lang="en-US" sz="2400" dirty="0" err="1">
                <a:solidFill>
                  <a:srgbClr val="000000"/>
                </a:solidFill>
              </a:rPr>
              <a:t>begrijpen</a:t>
            </a:r>
            <a:r>
              <a:rPr lang="en-US" sz="2400" dirty="0">
                <a:solidFill>
                  <a:srgbClr val="000000"/>
                </a:solidFill>
              </a:rPr>
              <a:t> van feedback</a:t>
            </a:r>
          </a:p>
          <a:p>
            <a:pPr marL="539353" indent="-457200"/>
            <a:r>
              <a:rPr lang="en-US" sz="2400" dirty="0" err="1">
                <a:solidFill>
                  <a:srgbClr val="000000"/>
                </a:solidFill>
              </a:rPr>
              <a:t>Eerste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stap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naar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zelfregulatie</a:t>
            </a:r>
            <a:endParaRPr lang="en-US" sz="2400" dirty="0">
              <a:solidFill>
                <a:srgbClr val="000000"/>
              </a:solidFill>
            </a:endParaRPr>
          </a:p>
          <a:p>
            <a:pPr marL="82153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82153" indent="0">
              <a:buNone/>
            </a:pPr>
            <a:r>
              <a:rPr lang="en-US" sz="2400" b="1" dirty="0" err="1">
                <a:solidFill>
                  <a:srgbClr val="000000"/>
                </a:solidFill>
              </a:rPr>
              <a:t>Voorbeelden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huidige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leerlingreacties</a:t>
            </a:r>
            <a:r>
              <a:rPr lang="en-US" sz="2400" b="1" dirty="0">
                <a:solidFill>
                  <a:srgbClr val="000000"/>
                </a:solidFill>
              </a:rPr>
              <a:t>:</a:t>
            </a:r>
          </a:p>
          <a:p>
            <a:pPr marL="82153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“Wat snap je </a:t>
            </a:r>
            <a:r>
              <a:rPr lang="en-US" sz="2400" dirty="0" err="1">
                <a:solidFill>
                  <a:srgbClr val="000000"/>
                </a:solidFill>
              </a:rPr>
              <a:t>niet</a:t>
            </a:r>
            <a:r>
              <a:rPr lang="en-US" sz="2400" dirty="0">
                <a:solidFill>
                  <a:srgbClr val="000000"/>
                </a:solidFill>
              </a:rPr>
              <a:t>? </a:t>
            </a:r>
            <a:r>
              <a:rPr lang="en-US" sz="2400" dirty="0" err="1">
                <a:solidFill>
                  <a:srgbClr val="000000"/>
                </a:solidFill>
              </a:rPr>
              <a:t>Alles</a:t>
            </a:r>
            <a:r>
              <a:rPr lang="en-US" sz="2400" dirty="0">
                <a:solidFill>
                  <a:srgbClr val="000000"/>
                </a:solidFill>
              </a:rPr>
              <a:t>!”</a:t>
            </a:r>
          </a:p>
          <a:p>
            <a:pPr marL="82153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“</a:t>
            </a:r>
            <a:r>
              <a:rPr lang="en-US" sz="2400" dirty="0" err="1">
                <a:solidFill>
                  <a:srgbClr val="000000"/>
                </a:solidFill>
              </a:rPr>
              <a:t>Mijn</a:t>
            </a:r>
            <a:r>
              <a:rPr lang="en-US" sz="2400" dirty="0">
                <a:solidFill>
                  <a:srgbClr val="000000"/>
                </a:solidFill>
              </a:rPr>
              <a:t> leerlingen </a:t>
            </a:r>
            <a:r>
              <a:rPr lang="en-US" sz="2400" dirty="0" err="1">
                <a:solidFill>
                  <a:srgbClr val="000000"/>
                </a:solidFill>
              </a:rPr>
              <a:t>leren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alleen</a:t>
            </a:r>
            <a:r>
              <a:rPr lang="en-US" sz="2400" dirty="0">
                <a:solidFill>
                  <a:srgbClr val="000000"/>
                </a:solidFill>
              </a:rPr>
              <a:t> maar </a:t>
            </a:r>
            <a:r>
              <a:rPr lang="en-US" sz="2400" dirty="0" err="1">
                <a:solidFill>
                  <a:srgbClr val="000000"/>
                </a:solidFill>
              </a:rPr>
              <a:t>voor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cijfer</a:t>
            </a:r>
            <a:r>
              <a:rPr lang="en-US" sz="2400" dirty="0">
                <a:solidFill>
                  <a:srgbClr val="000000"/>
                </a:solidFill>
              </a:rPr>
              <a:t>…”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D2C7B15-8524-42B7-B951-3B9CFF451536}" type="slidenum">
              <a:rPr lang="el-GR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6</a:t>
            </a:fld>
            <a:endParaRPr lang="el-GR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41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kstvak 2"/>
          <p:cNvSpPr txBox="1">
            <a:spLocks noChangeArrowheads="1"/>
          </p:cNvSpPr>
          <p:nvPr/>
        </p:nvSpPr>
        <p:spPr bwMode="auto">
          <a:xfrm>
            <a:off x="1149350" y="639763"/>
            <a:ext cx="104632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x-none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Wat zien we in de praktijk?</a:t>
            </a:r>
          </a:p>
        </p:txBody>
      </p:sp>
      <p:pic>
        <p:nvPicPr>
          <p:cNvPr id="4" name="Dylan Wiliam Orkney Masterclass feed up su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8127" y="1383632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8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1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kstvak 1"/>
          <p:cNvSpPr txBox="1">
            <a:spLocks noChangeArrowheads="1"/>
          </p:cNvSpPr>
          <p:nvPr/>
        </p:nvSpPr>
        <p:spPr bwMode="auto">
          <a:xfrm>
            <a:off x="1149350" y="1830029"/>
            <a:ext cx="1046321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Onderwijzen zonder leerdoelen gaat nog wel. Leren zonder </a:t>
            </a:r>
            <a:r>
              <a:rPr lang="nl-NL" sz="2800" b="1" dirty="0"/>
              <a:t>succescriteria</a:t>
            </a:r>
            <a:r>
              <a:rPr lang="nl-NL" sz="2800" dirty="0"/>
              <a:t> is '</a:t>
            </a:r>
            <a:r>
              <a:rPr lang="nl-NL" sz="2800" dirty="0" err="1"/>
              <a:t>hopeless</a:t>
            </a:r>
            <a:r>
              <a:rPr lang="nl-NL" sz="2800" dirty="0"/>
              <a:t>' (</a:t>
            </a:r>
            <a:r>
              <a:rPr lang="nl-NL" sz="2800" dirty="0" err="1">
                <a:hlinkClick r:id="rId3"/>
              </a:rPr>
              <a:t>Hattie</a:t>
            </a:r>
            <a:r>
              <a:rPr lang="nl-NL" sz="28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/>
              <a:t>Voorbeelden </a:t>
            </a:r>
            <a:r>
              <a:rPr lang="nl-NL" sz="2800" dirty="0"/>
              <a:t>zijn cruciaal voor het verhelderen, delen en begrijpen van leerdoelen en succescriteria. Ze kunnen boodschappen overbrengen over hoe kwaliteit eruit ziet zoals niets anders kan (</a:t>
            </a:r>
            <a:r>
              <a:rPr lang="nl-NL" sz="2800" dirty="0" err="1"/>
              <a:t>Sadler</a:t>
            </a:r>
            <a:r>
              <a:rPr lang="nl-NL" sz="2800" dirty="0"/>
              <a:t>, 2002)...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/>
              <a:t>Actieve deelname </a:t>
            </a:r>
            <a:r>
              <a:rPr lang="nl-NL" sz="2800" dirty="0"/>
              <a:t>van alle leerlingen is daarbij van belang...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Fase 1 kost tijd maar </a:t>
            </a:r>
            <a:r>
              <a:rPr lang="nl-NL" sz="2800" b="1" dirty="0"/>
              <a:t>betaalt zich terug</a:t>
            </a:r>
            <a:r>
              <a:rPr lang="nl-NL" sz="2800" dirty="0"/>
              <a:t>: dieper leren + eigenaarschap...</a:t>
            </a:r>
          </a:p>
        </p:txBody>
      </p:sp>
      <p:sp>
        <p:nvSpPr>
          <p:cNvPr id="7170" name="Tekstvak 2"/>
          <p:cNvSpPr txBox="1">
            <a:spLocks noChangeArrowheads="1"/>
          </p:cNvSpPr>
          <p:nvPr/>
        </p:nvSpPr>
        <p:spPr bwMode="auto">
          <a:xfrm>
            <a:off x="1149350" y="639763"/>
            <a:ext cx="11042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x-none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Hoe kun</a:t>
            </a:r>
            <a:r>
              <a:rPr kumimoji="0" lang="nl-NL" altLang="x-none" sz="28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je dan wel leerdoelen en succescriteria delen met </a:t>
            </a:r>
            <a:r>
              <a:rPr kumimoji="0" lang="nl-NL" altLang="x-none" sz="2800" b="0" i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impact?</a:t>
            </a:r>
            <a:endParaRPr kumimoji="0" lang="nl-NL" altLang="x-none" sz="2800" b="0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61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" grpId="0"/>
      <p:bldP spid="71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168E7B-6D42-4B3A-B7A1-17D4C49E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A030C2-9F23-4593-9F99-7B73C232A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CA947B-D2E1-4E5A-A0F2-0A9945A46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432" y="1741337"/>
            <a:ext cx="6739136" cy="23879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6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Hattiemetsub_Trim">
            <a:hlinkClick r:id="" action="ppaction://media"/>
            <a:extLst>
              <a:ext uri="{FF2B5EF4-FFF2-40B4-BE49-F238E27FC236}">
                <a16:creationId xmlns:a16="http://schemas.microsoft.com/office/drawing/2014/main" id="{CFAACE61-286C-4598-80FF-8A7F961B82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907" y="638454"/>
            <a:ext cx="9922186" cy="55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7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4212</TotalTime>
  <Words>506</Words>
  <Application>Microsoft Office PowerPoint</Application>
  <PresentationFormat>Widescreen</PresentationFormat>
  <Paragraphs>116</Paragraphs>
  <Slides>16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Het bevorderen van formatief toetsen:  van theorie naar praktijk  Sessie 2</vt:lpstr>
      <vt:lpstr>Programma sessie 2</vt:lpstr>
      <vt:lpstr>Reflecteren: formatieve toetscultuur in de klas</vt:lpstr>
      <vt:lpstr>Leerdoelen huidige sessie</vt:lpstr>
      <vt:lpstr>Verschil leerdoelen en succescriteria</vt:lpstr>
      <vt:lpstr>Waarom zijn leerdoelen en succescriteria van belang? </vt:lpstr>
      <vt:lpstr>PowerPoint Presentation</vt:lpstr>
      <vt:lpstr>PowerPoint Presentation</vt:lpstr>
      <vt:lpstr>PowerPoint Presentation</vt:lpstr>
      <vt:lpstr>PowerPoint Presentation</vt:lpstr>
      <vt:lpstr>Voorbeeld</vt:lpstr>
      <vt:lpstr>Voorbeeld</vt:lpstr>
      <vt:lpstr>Activiteit: formuleren van succescriteria</vt:lpstr>
      <vt:lpstr>Nog een voorbeeld…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bevorderen van formatief toetsen:  van theorie naar praktijk  Sessie 2</dc:title>
  <dc:creator>Vries, J.A. de (BMS)</dc:creator>
  <cp:lastModifiedBy>Vries, J.A. de (BMS)</cp:lastModifiedBy>
  <cp:revision>9</cp:revision>
  <dcterms:created xsi:type="dcterms:W3CDTF">2019-12-17T10:30:46Z</dcterms:created>
  <dcterms:modified xsi:type="dcterms:W3CDTF">2020-01-17T09:39:16Z</dcterms:modified>
</cp:coreProperties>
</file>