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657" r:id="rId2"/>
    <p:sldId id="672" r:id="rId3"/>
    <p:sldId id="679" r:id="rId4"/>
    <p:sldId id="661" r:id="rId5"/>
    <p:sldId id="688" r:id="rId6"/>
    <p:sldId id="687" r:id="rId7"/>
    <p:sldId id="696" r:id="rId8"/>
    <p:sldId id="689" r:id="rId9"/>
    <p:sldId id="697" r:id="rId10"/>
    <p:sldId id="695" r:id="rId11"/>
    <p:sldId id="698" r:id="rId12"/>
    <p:sldId id="699" r:id="rId13"/>
    <p:sldId id="700" r:id="rId14"/>
    <p:sldId id="701" r:id="rId15"/>
    <p:sldId id="709" r:id="rId16"/>
    <p:sldId id="690" r:id="rId17"/>
    <p:sldId id="702" r:id="rId18"/>
    <p:sldId id="703" r:id="rId19"/>
    <p:sldId id="704" r:id="rId20"/>
    <p:sldId id="705" r:id="rId21"/>
    <p:sldId id="707" r:id="rId22"/>
    <p:sldId id="638" r:id="rId23"/>
    <p:sldId id="708" r:id="rId24"/>
    <p:sldId id="710" r:id="rId25"/>
    <p:sldId id="639" r:id="rId26"/>
    <p:sldId id="686" r:id="rId27"/>
    <p:sldId id="694" r:id="rId28"/>
  </p:sldIdLst>
  <p:sldSz cx="12192000" cy="6858000"/>
  <p:notesSz cx="9944100" cy="6805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73"/>
    <a:srgbClr val="CC00A5"/>
    <a:srgbClr val="FF7C80"/>
    <a:srgbClr val="FF6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66021" autoAdjust="0"/>
  </p:normalViewPr>
  <p:slideViewPr>
    <p:cSldViewPr snapToGrid="0">
      <p:cViewPr varScale="1">
        <p:scale>
          <a:sx n="56" d="100"/>
          <a:sy n="56" d="100"/>
        </p:scale>
        <p:origin x="18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90687-107A-4C58-9611-ACFBFC50B88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6410B4-1D59-4B1B-AA1E-2719E908DAA5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/>
            <a:t>Wat heb je gedaan?</a:t>
          </a:r>
        </a:p>
      </dgm:t>
    </dgm:pt>
    <dgm:pt modelId="{C427F6C7-80A6-4442-ACD4-19F410929179}" type="parTrans" cxnId="{C9DD5EAA-2F64-4C75-81CE-BC207767C447}">
      <dgm:prSet/>
      <dgm:spPr/>
      <dgm:t>
        <a:bodyPr/>
        <a:lstStyle/>
        <a:p>
          <a:endParaRPr lang="en-US"/>
        </a:p>
      </dgm:t>
    </dgm:pt>
    <dgm:pt modelId="{1AFF64D5-9BA7-4E61-A3AA-EF86CC47D132}" type="sibTrans" cxnId="{C9DD5EAA-2F64-4C75-81CE-BC207767C447}">
      <dgm:prSet/>
      <dgm:spPr/>
      <dgm:t>
        <a:bodyPr/>
        <a:lstStyle/>
        <a:p>
          <a:endParaRPr lang="en-US"/>
        </a:p>
      </dgm:t>
    </dgm:pt>
    <dgm:pt modelId="{13A900B1-835F-4E28-A783-3AC44985540F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/>
            <a:t>Wat </a:t>
          </a:r>
          <a:r>
            <a:rPr lang="en-US" dirty="0" err="1"/>
            <a:t>ging</a:t>
          </a:r>
          <a:r>
            <a:rPr lang="en-US" dirty="0"/>
            <a:t> </a:t>
          </a:r>
          <a:r>
            <a:rPr lang="en-US" dirty="0" err="1"/>
            <a:t>er</a:t>
          </a:r>
          <a:r>
            <a:rPr lang="en-US" dirty="0"/>
            <a:t> </a:t>
          </a:r>
          <a:r>
            <a:rPr lang="en-US" dirty="0" err="1"/>
            <a:t>goed</a:t>
          </a:r>
          <a:r>
            <a:rPr lang="en-US" dirty="0"/>
            <a:t>?</a:t>
          </a:r>
        </a:p>
      </dgm:t>
    </dgm:pt>
    <dgm:pt modelId="{0A3D5222-03B7-41F8-827D-F13DA8667E71}" type="parTrans" cxnId="{CB6EF7EC-7554-4A97-AF46-6B2F4FA14B5F}">
      <dgm:prSet/>
      <dgm:spPr/>
      <dgm:t>
        <a:bodyPr/>
        <a:lstStyle/>
        <a:p>
          <a:endParaRPr lang="en-US"/>
        </a:p>
      </dgm:t>
    </dgm:pt>
    <dgm:pt modelId="{F74B4968-0793-485C-9F9F-2D95040B4B87}" type="sibTrans" cxnId="{CB6EF7EC-7554-4A97-AF46-6B2F4FA14B5F}">
      <dgm:prSet/>
      <dgm:spPr/>
      <dgm:t>
        <a:bodyPr/>
        <a:lstStyle/>
        <a:p>
          <a:endParaRPr lang="en-US"/>
        </a:p>
      </dgm:t>
    </dgm:pt>
    <dgm:pt modelId="{05D90603-6CD8-40B6-BF1E-8442FB9D639D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/>
            <a:t>Wat zou je anders doen? Hoe?</a:t>
          </a:r>
        </a:p>
      </dgm:t>
    </dgm:pt>
    <dgm:pt modelId="{843F8B8E-7257-406E-BFA9-4945E474D150}" type="parTrans" cxnId="{22E0569E-29D8-46E1-B894-E108CC870444}">
      <dgm:prSet/>
      <dgm:spPr/>
      <dgm:t>
        <a:bodyPr/>
        <a:lstStyle/>
        <a:p>
          <a:endParaRPr lang="en-US"/>
        </a:p>
      </dgm:t>
    </dgm:pt>
    <dgm:pt modelId="{585DD4C6-4041-4D70-AC9A-7309E6838EF0}" type="sibTrans" cxnId="{22E0569E-29D8-46E1-B894-E108CC870444}">
      <dgm:prSet/>
      <dgm:spPr/>
      <dgm:t>
        <a:bodyPr/>
        <a:lstStyle/>
        <a:p>
          <a:endParaRPr lang="en-US"/>
        </a:p>
      </dgm:t>
    </dgm:pt>
    <dgm:pt modelId="{17730597-2E5B-4455-9CED-5067C3F32BF3}" type="pres">
      <dgm:prSet presAssocID="{75290687-107A-4C58-9611-ACFBFC50B880}" presName="diagram" presStyleCnt="0">
        <dgm:presLayoutVars>
          <dgm:dir/>
          <dgm:resizeHandles val="exact"/>
        </dgm:presLayoutVars>
      </dgm:prSet>
      <dgm:spPr/>
    </dgm:pt>
    <dgm:pt modelId="{BCB7027F-9C58-423E-8F37-27A5EC48DC95}" type="pres">
      <dgm:prSet presAssocID="{306410B4-1D59-4B1B-AA1E-2719E908DAA5}" presName="node" presStyleLbl="node1" presStyleIdx="0" presStyleCnt="3">
        <dgm:presLayoutVars>
          <dgm:bulletEnabled val="1"/>
        </dgm:presLayoutVars>
      </dgm:prSet>
      <dgm:spPr/>
    </dgm:pt>
    <dgm:pt modelId="{5B2F0D76-DE75-484D-8EAA-975F0509D2AC}" type="pres">
      <dgm:prSet presAssocID="{1AFF64D5-9BA7-4E61-A3AA-EF86CC47D132}" presName="sibTrans" presStyleCnt="0"/>
      <dgm:spPr/>
    </dgm:pt>
    <dgm:pt modelId="{2F891C99-E873-4E5D-AF09-AC8AF0E8CADD}" type="pres">
      <dgm:prSet presAssocID="{13A900B1-835F-4E28-A783-3AC44985540F}" presName="node" presStyleLbl="node1" presStyleIdx="1" presStyleCnt="3">
        <dgm:presLayoutVars>
          <dgm:bulletEnabled val="1"/>
        </dgm:presLayoutVars>
      </dgm:prSet>
      <dgm:spPr/>
    </dgm:pt>
    <dgm:pt modelId="{6C5835F5-58DD-4D29-B4DD-D9C3DC6180B9}" type="pres">
      <dgm:prSet presAssocID="{F74B4968-0793-485C-9F9F-2D95040B4B87}" presName="sibTrans" presStyleCnt="0"/>
      <dgm:spPr/>
    </dgm:pt>
    <dgm:pt modelId="{3AA3C27A-2EB5-4ED2-879A-0B28455BF78F}" type="pres">
      <dgm:prSet presAssocID="{05D90603-6CD8-40B6-BF1E-8442FB9D639D}" presName="node" presStyleLbl="node1" presStyleIdx="2" presStyleCnt="3">
        <dgm:presLayoutVars>
          <dgm:bulletEnabled val="1"/>
        </dgm:presLayoutVars>
      </dgm:prSet>
      <dgm:spPr/>
    </dgm:pt>
  </dgm:ptLst>
  <dgm:cxnLst>
    <dgm:cxn modelId="{F492870C-A955-4BF2-8BC7-D2027F68E4B0}" type="presOf" srcId="{306410B4-1D59-4B1B-AA1E-2719E908DAA5}" destId="{BCB7027F-9C58-423E-8F37-27A5EC48DC95}" srcOrd="0" destOrd="0" presId="urn:microsoft.com/office/officeart/2005/8/layout/default"/>
    <dgm:cxn modelId="{48AB258B-7A42-40B2-A009-852A72523AC5}" type="presOf" srcId="{13A900B1-835F-4E28-A783-3AC44985540F}" destId="{2F891C99-E873-4E5D-AF09-AC8AF0E8CADD}" srcOrd="0" destOrd="0" presId="urn:microsoft.com/office/officeart/2005/8/layout/default"/>
    <dgm:cxn modelId="{22E0569E-29D8-46E1-B894-E108CC870444}" srcId="{75290687-107A-4C58-9611-ACFBFC50B880}" destId="{05D90603-6CD8-40B6-BF1E-8442FB9D639D}" srcOrd="2" destOrd="0" parTransId="{843F8B8E-7257-406E-BFA9-4945E474D150}" sibTransId="{585DD4C6-4041-4D70-AC9A-7309E6838EF0}"/>
    <dgm:cxn modelId="{C9DD5EAA-2F64-4C75-81CE-BC207767C447}" srcId="{75290687-107A-4C58-9611-ACFBFC50B880}" destId="{306410B4-1D59-4B1B-AA1E-2719E908DAA5}" srcOrd="0" destOrd="0" parTransId="{C427F6C7-80A6-4442-ACD4-19F410929179}" sibTransId="{1AFF64D5-9BA7-4E61-A3AA-EF86CC47D132}"/>
    <dgm:cxn modelId="{77FA2CAB-F9F8-48F2-97B8-C9D487158EEC}" type="presOf" srcId="{05D90603-6CD8-40B6-BF1E-8442FB9D639D}" destId="{3AA3C27A-2EB5-4ED2-879A-0B28455BF78F}" srcOrd="0" destOrd="0" presId="urn:microsoft.com/office/officeart/2005/8/layout/default"/>
    <dgm:cxn modelId="{86B48ECF-9C35-4E85-A565-296EB2F32CAC}" type="presOf" srcId="{75290687-107A-4C58-9611-ACFBFC50B880}" destId="{17730597-2E5B-4455-9CED-5067C3F32BF3}" srcOrd="0" destOrd="0" presId="urn:microsoft.com/office/officeart/2005/8/layout/default"/>
    <dgm:cxn modelId="{CB6EF7EC-7554-4A97-AF46-6B2F4FA14B5F}" srcId="{75290687-107A-4C58-9611-ACFBFC50B880}" destId="{13A900B1-835F-4E28-A783-3AC44985540F}" srcOrd="1" destOrd="0" parTransId="{0A3D5222-03B7-41F8-827D-F13DA8667E71}" sibTransId="{F74B4968-0793-485C-9F9F-2D95040B4B87}"/>
    <dgm:cxn modelId="{33F42549-E4BC-495C-B620-FA4B989BCCA1}" type="presParOf" srcId="{17730597-2E5B-4455-9CED-5067C3F32BF3}" destId="{BCB7027F-9C58-423E-8F37-27A5EC48DC95}" srcOrd="0" destOrd="0" presId="urn:microsoft.com/office/officeart/2005/8/layout/default"/>
    <dgm:cxn modelId="{7F5DFB2A-8491-46EB-A125-20ADCA98B075}" type="presParOf" srcId="{17730597-2E5B-4455-9CED-5067C3F32BF3}" destId="{5B2F0D76-DE75-484D-8EAA-975F0509D2AC}" srcOrd="1" destOrd="0" presId="urn:microsoft.com/office/officeart/2005/8/layout/default"/>
    <dgm:cxn modelId="{BF6BD32B-61C9-4CC5-996F-137A13D838C6}" type="presParOf" srcId="{17730597-2E5B-4455-9CED-5067C3F32BF3}" destId="{2F891C99-E873-4E5D-AF09-AC8AF0E8CADD}" srcOrd="2" destOrd="0" presId="urn:microsoft.com/office/officeart/2005/8/layout/default"/>
    <dgm:cxn modelId="{790DCEEB-9F20-4399-86EE-48B298A795B6}" type="presParOf" srcId="{17730597-2E5B-4455-9CED-5067C3F32BF3}" destId="{6C5835F5-58DD-4D29-B4DD-D9C3DC6180B9}" srcOrd="3" destOrd="0" presId="urn:microsoft.com/office/officeart/2005/8/layout/default"/>
    <dgm:cxn modelId="{82BA46D1-9A4A-4370-A533-F6B549FF9A3F}" type="presParOf" srcId="{17730597-2E5B-4455-9CED-5067C3F32BF3}" destId="{3AA3C27A-2EB5-4ED2-879A-0B28455BF7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7027F-9C58-423E-8F37-27A5EC48DC95}">
      <dsp:nvSpPr>
        <dsp:cNvPr id="0" name=""/>
        <dsp:cNvSpPr/>
      </dsp:nvSpPr>
      <dsp:spPr>
        <a:xfrm>
          <a:off x="0" y="1106217"/>
          <a:ext cx="3564839" cy="213890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Wat heb je gedaan?</a:t>
          </a:r>
        </a:p>
      </dsp:txBody>
      <dsp:txXfrm>
        <a:off x="0" y="1106217"/>
        <a:ext cx="3564839" cy="2138903"/>
      </dsp:txXfrm>
    </dsp:sp>
    <dsp:sp modelId="{2F891C99-E873-4E5D-AF09-AC8AF0E8CADD}">
      <dsp:nvSpPr>
        <dsp:cNvPr id="0" name=""/>
        <dsp:cNvSpPr/>
      </dsp:nvSpPr>
      <dsp:spPr>
        <a:xfrm>
          <a:off x="3921323" y="1106217"/>
          <a:ext cx="3564839" cy="2138903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Wat </a:t>
          </a:r>
          <a:r>
            <a:rPr lang="en-US" sz="4300" kern="1200" dirty="0" err="1"/>
            <a:t>ging</a:t>
          </a:r>
          <a:r>
            <a:rPr lang="en-US" sz="4300" kern="1200" dirty="0"/>
            <a:t> </a:t>
          </a:r>
          <a:r>
            <a:rPr lang="en-US" sz="4300" kern="1200" dirty="0" err="1"/>
            <a:t>er</a:t>
          </a:r>
          <a:r>
            <a:rPr lang="en-US" sz="4300" kern="1200" dirty="0"/>
            <a:t> </a:t>
          </a:r>
          <a:r>
            <a:rPr lang="en-US" sz="4300" kern="1200" dirty="0" err="1"/>
            <a:t>goed</a:t>
          </a:r>
          <a:r>
            <a:rPr lang="en-US" sz="4300" kern="1200" dirty="0"/>
            <a:t>?</a:t>
          </a:r>
        </a:p>
      </dsp:txBody>
      <dsp:txXfrm>
        <a:off x="3921323" y="1106217"/>
        <a:ext cx="3564839" cy="2138903"/>
      </dsp:txXfrm>
    </dsp:sp>
    <dsp:sp modelId="{3AA3C27A-2EB5-4ED2-879A-0B28455BF78F}">
      <dsp:nvSpPr>
        <dsp:cNvPr id="0" name=""/>
        <dsp:cNvSpPr/>
      </dsp:nvSpPr>
      <dsp:spPr>
        <a:xfrm>
          <a:off x="7842647" y="1106217"/>
          <a:ext cx="3564839" cy="213890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Wat zou je anders doen? Hoe?</a:t>
          </a:r>
        </a:p>
      </dsp:txBody>
      <dsp:txXfrm>
        <a:off x="7842647" y="1106217"/>
        <a:ext cx="3564839" cy="2138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110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689" y="0"/>
            <a:ext cx="4309110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71FD6-CD26-41A0-A0FF-973B7B1D79ED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0525" y="850900"/>
            <a:ext cx="4083050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410" y="3275201"/>
            <a:ext cx="7955280" cy="26797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9110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689" y="6464151"/>
            <a:ext cx="4309110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CF7D-FB53-4447-99C1-872F7CA4E13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571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1893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387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3884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64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7003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806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744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470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4509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51201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4722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38786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7F408-B4D7-4179-8B37-4F3827EDB00A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876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074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925513"/>
            <a:ext cx="4438650" cy="2497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Plaats</a:t>
            </a:r>
            <a:r>
              <a:rPr lang="en-US" dirty="0"/>
              <a:t> het </a:t>
            </a:r>
            <a:r>
              <a:rPr lang="en-US" dirty="0" err="1"/>
              <a:t>geleerde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les. </a:t>
            </a:r>
          </a:p>
          <a:p>
            <a:endParaRPr lang="en-US" dirty="0"/>
          </a:p>
          <a:p>
            <a:r>
              <a:rPr lang="en-US" dirty="0" err="1"/>
              <a:t>Vraag</a:t>
            </a:r>
            <a:r>
              <a:rPr lang="en-US" dirty="0"/>
              <a:t> feedback aan </a:t>
            </a:r>
            <a:r>
              <a:rPr lang="en-US" dirty="0" err="1"/>
              <a:t>jorgen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21ABF-5575-4936-BAFD-499FC884559C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23321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6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723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894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758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729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885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187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7CF7D-FB53-4447-99C1-872F7CA4E136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324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4A67C-8ECA-4284-84A7-ADEC94F41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31E31B-D62D-4156-8086-C3A36312F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0C06E-42F5-43C4-9036-7E4A253D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898-5A50-4CCC-BC01-6ABE0E55C261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6718C-385A-4D93-805D-C998F4D62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36AB5-3113-472C-AD47-D9863BCF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1475-2AB7-444B-A605-6E76872503E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783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BED7-B82C-4332-99C2-102C8D2E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44C86B-FD70-4991-987C-F01EC133C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85C6D-3DD1-430A-9821-FC2C8D89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898-5A50-4CCC-BC01-6ABE0E55C261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7E19C-8A5C-4855-A7F6-5D478F45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3A555-256A-46DD-96BA-ED0C83C2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1475-2AB7-444B-A605-6E76872503E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21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832605-56DC-4F3D-BEE4-FBAA63BD1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BA9A8-48BE-4AFF-A124-FBDBBBBA3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50528-4F1F-40E9-8B04-E923B2AF6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898-5A50-4CCC-BC01-6ABE0E55C261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0E61F-4134-487A-AC30-91FA16F0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49A61-2B1A-49DA-AF17-0592E0F9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1475-2AB7-444B-A605-6E76872503E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598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32001-1A78-4FDD-A4B8-64B52C54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79D99-6AD9-4681-BDE0-21596F6F7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42BFA-2FF8-4A69-BC86-573142C8B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898-5A50-4CCC-BC01-6ABE0E55C261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A4314-25BC-475A-B1F2-CEF2D5102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C036A-2CE0-4C2E-87A2-B05EEC43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1475-2AB7-444B-A605-6E76872503E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36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B38F-49F4-4261-9125-A78285C92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CBFB4-C98B-48E0-AEA0-1E262A83B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DBACD-AA01-4762-92E1-5122A199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898-5A50-4CCC-BC01-6ABE0E55C261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4D88F-0BA7-49DE-B243-6A980569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953A-8E41-4FA5-B280-E5D84FC4B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1475-2AB7-444B-A605-6E76872503E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76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746B0-65A2-45B8-8AF2-59189B49D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09EFD-0DA4-43FC-969B-00D70B55F3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3E27E-2A5A-4F10-A579-58440ABCE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EBC72-8BA0-4782-AE51-5F412884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898-5A50-4CCC-BC01-6ABE0E55C261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7545C-2FA8-4288-B4A8-44158AE1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25292-EF81-4A08-A4FB-83731886B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1475-2AB7-444B-A605-6E76872503E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65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DCED3-0011-4498-AEB1-58FB8755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00A91-35B6-43E5-B28B-D5068D694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AB0BA-97F3-4C89-9F86-CDDDADA0C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544467-1A69-47FF-9C5E-FD8368FD3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077F18-6279-44FA-91E0-240E09C77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1D53B-6F6B-428C-8AF0-9833375DC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898-5A50-4CCC-BC01-6ABE0E55C261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3CAEBF-B900-4499-BE95-C6A31DBFB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D9512-09C0-44FC-9D01-C24ECEAD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1475-2AB7-444B-A605-6E76872503E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71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6521-F7DC-45EC-9351-E4093E65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35078F-2790-4126-8933-23719661D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898-5A50-4CCC-BC01-6ABE0E55C261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C32F1-2A95-4DA9-9BDD-5823B18E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1DD92-4F8D-4B2A-9D7F-49EAB74EC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1475-2AB7-444B-A605-6E76872503E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169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4F65C8-28BF-4C5A-BD1E-B52A79F6B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898-5A50-4CCC-BC01-6ABE0E55C261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CC6D79-68B3-4998-A443-03D9AFD1E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0B328-6E60-4F6B-BC08-37E58748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1475-2AB7-444B-A605-6E76872503E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55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90526-142C-4D42-AE90-F90BFE7EC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EC401-C8EB-4702-968E-B63CAEB5E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5EDF6-36B4-4BC6-9DFD-32F5D003F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3F144D-352C-473B-9DE4-B75BAB82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898-5A50-4CCC-BC01-6ABE0E55C261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E1DB2-B4C5-475F-A757-1E5BDBD3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4C5A6-B1B2-4464-8CA9-5893A977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1475-2AB7-444B-A605-6E76872503E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36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76A42-26B1-450C-A175-146EF6AB3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45C067-E0A0-4426-A4D5-CDA9674D0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87A8A-A309-4C3B-B624-21D1AEB27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AFA60-618E-4284-B779-27A8C201A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898-5A50-4CCC-BC01-6ABE0E55C261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43C27-2055-47A7-AAE0-E39AB169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20FFE-1F92-4155-A060-4DB7A195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1475-2AB7-444B-A605-6E76872503E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45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699C79-CCD7-42AA-BC09-46651C598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CC42B-12F5-4953-A6C5-2FD125EA3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B27B1-D509-4475-A9A4-A88EDFA3D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D8898-5A50-4CCC-BC01-6ABE0E55C261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A383E-C8E9-4EE6-B6D6-E0BA67AE9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C3178-7354-462E-9523-4A095CCF1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1475-2AB7-444B-A605-6E76872503E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44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j.a.devries@utwente.n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guide.nl/2020/02/een-scriptiebeoordeling-past-niet-in-een-schema/?fbclid=IwAR1_HTr6fW7lAI_WvTvuZskxG8_QY3mXXh7P2QLSuDzX8qFgwd-KSDtLeLw" TargetMode="External"/><Relationship Id="rId2" Type="http://schemas.openxmlformats.org/officeDocument/2006/relationships/hyperlink" Target="https://www.vernieuwenderwijs.nl/rubric-voor-rubric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eb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4F23FF-CE20-4D18-AA0E-F7F57FBD7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2900" dirty="0">
                <a:solidFill>
                  <a:srgbClr val="FFFFFF"/>
                </a:solidFill>
              </a:rPr>
              <a:t>Het </a:t>
            </a:r>
            <a:r>
              <a:rPr lang="en-US" sz="2900" dirty="0" err="1">
                <a:solidFill>
                  <a:srgbClr val="FFFFFF"/>
                </a:solidFill>
              </a:rPr>
              <a:t>bevorderen</a:t>
            </a:r>
            <a:r>
              <a:rPr lang="en-US" sz="2900" dirty="0">
                <a:solidFill>
                  <a:srgbClr val="FFFFFF"/>
                </a:solidFill>
              </a:rPr>
              <a:t> van </a:t>
            </a:r>
            <a:r>
              <a:rPr lang="en-US" sz="2900" dirty="0" err="1">
                <a:solidFill>
                  <a:srgbClr val="FFFFFF"/>
                </a:solidFill>
              </a:rPr>
              <a:t>formatief</a:t>
            </a:r>
            <a:r>
              <a:rPr lang="en-US" sz="2900" dirty="0">
                <a:solidFill>
                  <a:srgbClr val="FFFFFF"/>
                </a:solidFill>
              </a:rPr>
              <a:t> </a:t>
            </a:r>
            <a:r>
              <a:rPr lang="en-US" sz="2900" dirty="0" err="1">
                <a:solidFill>
                  <a:srgbClr val="FFFFFF"/>
                </a:solidFill>
              </a:rPr>
              <a:t>toetsen</a:t>
            </a:r>
            <a:r>
              <a:rPr lang="en-US" sz="2900" dirty="0">
                <a:solidFill>
                  <a:srgbClr val="FFFFFF"/>
                </a:solidFill>
              </a:rPr>
              <a:t>: </a:t>
            </a:r>
            <a:br>
              <a:rPr lang="en-US" sz="2900" dirty="0">
                <a:solidFill>
                  <a:srgbClr val="FFFFFF"/>
                </a:solidFill>
              </a:rPr>
            </a:br>
            <a:r>
              <a:rPr lang="en-US" sz="2900" dirty="0">
                <a:solidFill>
                  <a:srgbClr val="FFFFFF"/>
                </a:solidFill>
              </a:rPr>
              <a:t>van </a:t>
            </a:r>
            <a:r>
              <a:rPr lang="en-US" sz="2900" dirty="0" err="1">
                <a:solidFill>
                  <a:srgbClr val="FFFFFF"/>
                </a:solidFill>
              </a:rPr>
              <a:t>theorie</a:t>
            </a:r>
            <a:r>
              <a:rPr lang="en-US" sz="2900" dirty="0">
                <a:solidFill>
                  <a:srgbClr val="FFFFFF"/>
                </a:solidFill>
              </a:rPr>
              <a:t> </a:t>
            </a:r>
            <a:r>
              <a:rPr lang="en-US" sz="2900" dirty="0" err="1">
                <a:solidFill>
                  <a:srgbClr val="FFFFFF"/>
                </a:solidFill>
              </a:rPr>
              <a:t>naar</a:t>
            </a:r>
            <a:r>
              <a:rPr lang="en-US" sz="2900" dirty="0">
                <a:solidFill>
                  <a:srgbClr val="FFFFFF"/>
                </a:solidFill>
              </a:rPr>
              <a:t> </a:t>
            </a:r>
            <a:r>
              <a:rPr lang="en-US" sz="2900" dirty="0" err="1">
                <a:solidFill>
                  <a:srgbClr val="FFFFFF"/>
                </a:solidFill>
              </a:rPr>
              <a:t>praktijk</a:t>
            </a:r>
            <a:br>
              <a:rPr lang="en-US" sz="2900" dirty="0">
                <a:solidFill>
                  <a:srgbClr val="FFFFFF"/>
                </a:solidFill>
              </a:rPr>
            </a:br>
            <a:br>
              <a:rPr lang="en-US" sz="2900" dirty="0">
                <a:solidFill>
                  <a:srgbClr val="FFFFFF"/>
                </a:solidFill>
              </a:rPr>
            </a:br>
            <a:r>
              <a:rPr lang="en-US" sz="2900" b="1" dirty="0" err="1">
                <a:solidFill>
                  <a:srgbClr val="FFFFFF"/>
                </a:solidFill>
              </a:rPr>
              <a:t>Sessie</a:t>
            </a:r>
            <a:r>
              <a:rPr lang="en-US" sz="2900" b="1" dirty="0">
                <a:solidFill>
                  <a:srgbClr val="FFFFFF"/>
                </a:solidFill>
              </a:rPr>
              <a:t> 3</a:t>
            </a:r>
            <a:endParaRPr lang="nl-NL" sz="2900" b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A56E3-6A79-46B7-B4E0-35D3450EF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Jörgen van Remoortere en Gerrit van Wijk</a:t>
            </a: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6F764F6-BE08-4E5A-B73E-86D44CC1A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850" cy="710000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C911755D-12EE-4AAB-91D2-A783B26715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710" y="0"/>
            <a:ext cx="971600" cy="7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83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7D343-CF3D-4328-ADF4-D1CFA68A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‘gevaar’ van </a:t>
            </a:r>
            <a:r>
              <a:rPr lang="nl-NL" dirty="0" err="1"/>
              <a:t>rubrics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CAE5E1F-FEA3-46A1-9B1D-A042A4D5A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0" y="1819659"/>
            <a:ext cx="10617200" cy="2080397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E6A9E48-39FB-44AD-B60F-BF9255D68076}"/>
              </a:ext>
            </a:extLst>
          </p:cNvPr>
          <p:cNvSpPr txBox="1"/>
          <p:nvPr/>
        </p:nvSpPr>
        <p:spPr>
          <a:xfrm>
            <a:off x="6946900" y="6176963"/>
            <a:ext cx="524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Menno van der Schoot, </a:t>
            </a:r>
            <a:r>
              <a:rPr lang="nl-NL" dirty="0" err="1"/>
              <a:t>Scienceguide</a:t>
            </a:r>
            <a:r>
              <a:rPr lang="nl-NL" dirty="0"/>
              <a:t> 11 feb, blog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52F67EF-EDBE-4D0F-95F0-80D12114891A}"/>
              </a:ext>
            </a:extLst>
          </p:cNvPr>
          <p:cNvSpPr txBox="1"/>
          <p:nvPr/>
        </p:nvSpPr>
        <p:spPr>
          <a:xfrm>
            <a:off x="1841500" y="4392178"/>
            <a:ext cx="850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Kwaliteit is meer dan de som der delen!</a:t>
            </a:r>
          </a:p>
        </p:txBody>
      </p:sp>
    </p:spTree>
    <p:extLst>
      <p:ext uri="{BB962C8B-B14F-4D97-AF65-F5344CB8AC3E}">
        <p14:creationId xmlns:p14="http://schemas.microsoft.com/office/powerpoint/2010/main" val="2002749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3EED8-60F3-4903-989C-1D56F39F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voldoet een goede </a:t>
            </a:r>
            <a:r>
              <a:rPr lang="nl-NL" dirty="0" err="1"/>
              <a:t>rubric</a:t>
            </a:r>
            <a:r>
              <a:rPr lang="nl-NL" dirty="0"/>
              <a:t> aan?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2BF1AB-3B46-44F9-A57B-31A1688DD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kiezen de analytische </a:t>
            </a:r>
            <a:r>
              <a:rPr lang="nl-NL" dirty="0" err="1"/>
              <a:t>rubric</a:t>
            </a:r>
            <a:endParaRPr lang="nl-NL" dirty="0"/>
          </a:p>
          <a:p>
            <a:endParaRPr lang="nl-NL" dirty="0"/>
          </a:p>
          <a:p>
            <a:r>
              <a:rPr lang="nl-NL" dirty="0"/>
              <a:t>Je krijgt per groepje een aantal </a:t>
            </a:r>
            <a:r>
              <a:rPr lang="nl-NL" dirty="0" err="1"/>
              <a:t>rubrics</a:t>
            </a:r>
            <a:endParaRPr lang="nl-NL" dirty="0"/>
          </a:p>
          <a:p>
            <a:r>
              <a:rPr lang="nl-NL" dirty="0"/>
              <a:t>Schrijf de succes criteria op die jullie vinden waar een goede </a:t>
            </a:r>
            <a:r>
              <a:rPr lang="nl-NL" dirty="0" err="1"/>
              <a:t>rubric</a:t>
            </a:r>
            <a:r>
              <a:rPr lang="nl-NL" dirty="0"/>
              <a:t> aan voldoet.</a:t>
            </a:r>
          </a:p>
          <a:p>
            <a:endParaRPr lang="nl-NL" dirty="0"/>
          </a:p>
          <a:p>
            <a:r>
              <a:rPr lang="nl-NL" dirty="0"/>
              <a:t>We komen samen tot één lijst met criteria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2607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B4C4E-C219-4516-A2A4-E9250BF9C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Succescriteria voor een </a:t>
            </a:r>
            <a:r>
              <a:rPr lang="nl-NL" dirty="0" err="1"/>
              <a:t>rubric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3A71F2-CD65-4F4E-A5E4-85003FE26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8038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CB78E-BB88-4157-9D9F-C61860003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Maak een </a:t>
            </a:r>
            <a:r>
              <a:rPr lang="nl-NL" dirty="0" err="1"/>
              <a:t>rubric</a:t>
            </a:r>
            <a:r>
              <a:rPr lang="nl-NL" dirty="0"/>
              <a:t> voor komende periode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1B12E46-69C6-4456-B46D-FA1D9ADAED1C}"/>
              </a:ext>
            </a:extLst>
          </p:cNvPr>
          <p:cNvSpPr txBox="1">
            <a:spLocks/>
          </p:cNvSpPr>
          <p:nvPr/>
        </p:nvSpPr>
        <p:spPr>
          <a:xfrm>
            <a:off x="838200" y="1626755"/>
            <a:ext cx="10515600" cy="4866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0" dirty="0"/>
              <a:t>Kies iemand om mee samen te werken (zelfde onderwerp / leerdoel)</a:t>
            </a:r>
          </a:p>
          <a:p>
            <a:r>
              <a:rPr lang="nl-NL" b="0" dirty="0"/>
              <a:t>Bepaal de leerdoelen  en werk per leerdoel de succescriteria uit in een </a:t>
            </a:r>
            <a:r>
              <a:rPr lang="nl-NL" b="0" dirty="0" err="1"/>
              <a:t>rubric</a:t>
            </a:r>
            <a:endParaRPr lang="nl-NL" b="0" dirty="0"/>
          </a:p>
          <a:p>
            <a:r>
              <a:rPr lang="nl-NL" b="0" dirty="0"/>
              <a:t>Gebruik minimaal 2 , maximaal 4 kolommen (</a:t>
            </a:r>
            <a:r>
              <a:rPr lang="nl-NL" b="0" dirty="0" err="1"/>
              <a:t>niveau’s</a:t>
            </a:r>
            <a:r>
              <a:rPr lang="nl-NL" b="0" dirty="0"/>
              <a:t>)</a:t>
            </a:r>
          </a:p>
          <a:p>
            <a:r>
              <a:rPr lang="nl-NL" b="0" dirty="0"/>
              <a:t>Koffie / thee / fris zelf even pakken, we houden geen aparte pauze</a:t>
            </a:r>
          </a:p>
          <a:p>
            <a:endParaRPr lang="nl-NL" b="0" dirty="0"/>
          </a:p>
          <a:p>
            <a:endParaRPr lang="nl-NL" b="0" dirty="0"/>
          </a:p>
          <a:p>
            <a:endParaRPr lang="nl-NL" b="0" dirty="0"/>
          </a:p>
          <a:p>
            <a:endParaRPr lang="nl-NL" b="0" dirty="0"/>
          </a:p>
          <a:p>
            <a:endParaRPr lang="nl-NL" b="0" dirty="0"/>
          </a:p>
          <a:p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1279430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61B7D8-D4E9-454F-A048-5A181E358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Peerfeedback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90AE885-897C-41BD-8CBD-56B2C6B48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19275"/>
            <a:ext cx="10641012" cy="3684588"/>
          </a:xfrm>
        </p:spPr>
        <p:txBody>
          <a:bodyPr/>
          <a:lstStyle/>
          <a:p>
            <a:r>
              <a:rPr lang="nl-NL" dirty="0"/>
              <a:t>Gebruik de uitgedeelde single-point-</a:t>
            </a:r>
            <a:r>
              <a:rPr lang="nl-NL" dirty="0" err="1"/>
              <a:t>rubric</a:t>
            </a:r>
            <a:r>
              <a:rPr lang="nl-NL" dirty="0"/>
              <a:t> om feedback te geven op de </a:t>
            </a:r>
            <a:r>
              <a:rPr lang="nl-NL" dirty="0" err="1"/>
              <a:t>rubric</a:t>
            </a:r>
            <a:r>
              <a:rPr lang="nl-NL" dirty="0"/>
              <a:t> van een ander groepje.</a:t>
            </a:r>
          </a:p>
          <a:p>
            <a:endParaRPr lang="nl-NL" dirty="0"/>
          </a:p>
          <a:p>
            <a:r>
              <a:rPr lang="nl-NL" dirty="0"/>
              <a:t>Max 10 minuten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Geef de ingevulde single-point-</a:t>
            </a:r>
            <a:r>
              <a:rPr lang="nl-NL" dirty="0" err="1"/>
              <a:t>rubric</a:t>
            </a:r>
            <a:r>
              <a:rPr lang="nl-NL" dirty="0"/>
              <a:t> aan de makers van de </a:t>
            </a:r>
            <a:r>
              <a:rPr lang="nl-NL" dirty="0" err="1"/>
              <a:t>rubric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5853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79489-5B37-428C-B561-F20F2211F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Verzamelen </a:t>
            </a:r>
            <a:r>
              <a:rPr lang="nl-NL" dirty="0" err="1"/>
              <a:t>rubrics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AEED0B-6EC1-492C-93CB-013E4FD50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Mail </a:t>
            </a:r>
            <a:r>
              <a:rPr lang="nl-NL" u="sng" dirty="0"/>
              <a:t>de versie die je nu hebt </a:t>
            </a:r>
            <a:r>
              <a:rPr lang="nl-NL" dirty="0"/>
              <a:t>van je </a:t>
            </a:r>
            <a:r>
              <a:rPr lang="nl-NL" dirty="0" err="1"/>
              <a:t>rubric</a:t>
            </a:r>
            <a:r>
              <a:rPr lang="nl-NL" dirty="0"/>
              <a:t> naar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j.a.devries@utwente.nl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dirty="0"/>
              <a:t>Als je de </a:t>
            </a:r>
            <a:r>
              <a:rPr lang="nl-NL" dirty="0" err="1"/>
              <a:t>rubric</a:t>
            </a:r>
            <a:r>
              <a:rPr lang="nl-NL" dirty="0"/>
              <a:t> later af gaat maken, </a:t>
            </a:r>
          </a:p>
          <a:p>
            <a:pPr marL="0" indent="0">
              <a:buNone/>
            </a:pPr>
            <a:r>
              <a:rPr lang="nl-NL" dirty="0"/>
              <a:t>mail dan als die af is ook nog een keer!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Wij delen de </a:t>
            </a:r>
            <a:r>
              <a:rPr lang="nl-NL" dirty="0" err="1"/>
              <a:t>rubrics</a:t>
            </a:r>
            <a:r>
              <a:rPr lang="nl-NL" dirty="0"/>
              <a:t> dan met iedereen!</a:t>
            </a:r>
          </a:p>
        </p:txBody>
      </p:sp>
    </p:spTree>
    <p:extLst>
      <p:ext uri="{BB962C8B-B14F-4D97-AF65-F5344CB8AC3E}">
        <p14:creationId xmlns:p14="http://schemas.microsoft.com/office/powerpoint/2010/main" val="3753573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EC49-6E6B-4277-8EB5-6D713BBA1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Hoe in de </a:t>
            </a:r>
            <a:r>
              <a:rPr lang="en-US" dirty="0" err="1"/>
              <a:t>praktijk</a:t>
            </a:r>
            <a:r>
              <a:rPr lang="en-US" dirty="0"/>
              <a:t> in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zetten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2396A-B459-4B39-88F5-F632F43F1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Lesvoorbereiding</a:t>
            </a: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0F00463-4076-4594-BDE0-4A4B2C43A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24" y="2571750"/>
            <a:ext cx="1092136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79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EC49-6E6B-4277-8EB5-6D713BBA1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Hoe in de </a:t>
            </a:r>
            <a:r>
              <a:rPr lang="en-US" dirty="0" err="1"/>
              <a:t>praktijk</a:t>
            </a:r>
            <a:r>
              <a:rPr lang="en-US" dirty="0"/>
              <a:t> in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zetten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2396A-B459-4B39-88F5-F632F43F1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Feedup</a:t>
            </a:r>
            <a:r>
              <a:rPr lang="en-US" dirty="0"/>
              <a:t> met </a:t>
            </a:r>
            <a:r>
              <a:rPr lang="en-US" dirty="0" err="1"/>
              <a:t>leerlingen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84491CD-F62A-4985-A2AD-6EE5B01399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24" y="2571750"/>
            <a:ext cx="10921365" cy="1200150"/>
          </a:xfrm>
          <a:prstGeom prst="rect">
            <a:avLst/>
          </a:prstGeom>
        </p:spPr>
      </p:pic>
      <p:sp>
        <p:nvSpPr>
          <p:cNvPr id="5" name="Pijl: rechts 4">
            <a:extLst>
              <a:ext uri="{FF2B5EF4-FFF2-40B4-BE49-F238E27FC236}">
                <a16:creationId xmlns:a16="http://schemas.microsoft.com/office/drawing/2014/main" id="{BC61358E-9D18-4A99-B607-124AAC38812C}"/>
              </a:ext>
            </a:extLst>
          </p:cNvPr>
          <p:cNvSpPr/>
          <p:nvPr/>
        </p:nvSpPr>
        <p:spPr>
          <a:xfrm>
            <a:off x="2120900" y="4132262"/>
            <a:ext cx="8445500" cy="52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724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EC49-6E6B-4277-8EB5-6D713BBA1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Hoe in de </a:t>
            </a:r>
            <a:r>
              <a:rPr lang="en-US" dirty="0" err="1"/>
              <a:t>praktijk</a:t>
            </a:r>
            <a:r>
              <a:rPr lang="en-US" dirty="0"/>
              <a:t> in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zetten</a:t>
            </a:r>
            <a:r>
              <a:rPr lang="en-US" dirty="0"/>
              <a:t>?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312D909-741D-4AD6-B4BF-F1D4B6340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6863" y="1304132"/>
            <a:ext cx="6191250" cy="188595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912BBF4-E32E-497A-92F1-C864DC50E0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187" y="3268663"/>
            <a:ext cx="8639175" cy="128587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79D038-8A71-4AEF-B467-0342FF518E3B}"/>
              </a:ext>
            </a:extLst>
          </p:cNvPr>
          <p:cNvSpPr txBox="1">
            <a:spLocks/>
          </p:cNvSpPr>
          <p:nvPr/>
        </p:nvSpPr>
        <p:spPr>
          <a:xfrm>
            <a:off x="838200" y="18002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Studiewijzer</a:t>
            </a: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778C04E-69A3-4009-B2C4-1D5CAFEF20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7662" y="4554538"/>
            <a:ext cx="93630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620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EC49-6E6B-4277-8EB5-6D713BBA1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Hoe in de </a:t>
            </a:r>
            <a:r>
              <a:rPr lang="en-US" dirty="0" err="1"/>
              <a:t>praktijk</a:t>
            </a:r>
            <a:r>
              <a:rPr lang="en-US" dirty="0"/>
              <a:t> in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zetten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2396A-B459-4B39-88F5-F632F43F1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Zelfbeoordeling</a:t>
            </a:r>
            <a:r>
              <a:rPr lang="en-US" dirty="0"/>
              <a:t> </a:t>
            </a:r>
            <a:r>
              <a:rPr lang="en-US" dirty="0" err="1"/>
              <a:t>leerling</a:t>
            </a:r>
            <a:endParaRPr lang="nl-N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4EB5C40-0FAD-4480-A8D7-6F3ED8D72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2" y="2408238"/>
            <a:ext cx="9972675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02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004696-9BC7-47D0-9726-CE835B679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774922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FFFFFF"/>
                </a:solidFill>
              </a:rPr>
              <a:t>Programma</a:t>
            </a:r>
            <a:r>
              <a:rPr lang="en-US" sz="4000" b="1" dirty="0">
                <a:solidFill>
                  <a:srgbClr val="FFFFFF"/>
                </a:solidFill>
              </a:rPr>
              <a:t> </a:t>
            </a:r>
            <a:r>
              <a:rPr lang="en-US" sz="4000" b="1" dirty="0" err="1">
                <a:solidFill>
                  <a:srgbClr val="FFFFFF"/>
                </a:solidFill>
              </a:rPr>
              <a:t>sessie</a:t>
            </a:r>
            <a:r>
              <a:rPr lang="en-US" sz="4000" b="1" dirty="0">
                <a:solidFill>
                  <a:srgbClr val="FFFFFF"/>
                </a:solidFill>
              </a:rPr>
              <a:t> 3</a:t>
            </a:r>
            <a:endParaRPr lang="nl-NL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286DD-C633-4D5D-BEEC-EE969DEF0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1. </a:t>
            </a:r>
            <a:r>
              <a:rPr lang="en-US" dirty="0" err="1">
                <a:solidFill>
                  <a:srgbClr val="000000"/>
                </a:solidFill>
              </a:rPr>
              <a:t>Reflecteren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2. Rubrics </a:t>
            </a:r>
            <a:r>
              <a:rPr lang="en-US" dirty="0" err="1">
                <a:solidFill>
                  <a:srgbClr val="000000"/>
                </a:solidFill>
              </a:rPr>
              <a:t>maken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3. Rubrics </a:t>
            </a:r>
            <a:r>
              <a:rPr lang="en-US" dirty="0" err="1">
                <a:solidFill>
                  <a:srgbClr val="000000"/>
                </a:solidFill>
              </a:rPr>
              <a:t>gebruiken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333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EC49-6E6B-4277-8EB5-6D713BBA1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Hoe in de </a:t>
            </a:r>
            <a:r>
              <a:rPr lang="en-US" dirty="0" err="1"/>
              <a:t>praktijk</a:t>
            </a:r>
            <a:r>
              <a:rPr lang="en-US" dirty="0"/>
              <a:t> in </a:t>
            </a:r>
            <a:br>
              <a:rPr lang="en-US" dirty="0"/>
            </a:b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zetten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2396A-B459-4B39-88F5-F632F43F1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9825"/>
            <a:ext cx="10515600" cy="4351338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toetsen</a:t>
            </a:r>
            <a:r>
              <a:rPr lang="en-US" dirty="0"/>
              <a:t> 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A0886AD-2D48-4AE3-9E9C-B52A55BE2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49309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74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EC49-6E6B-4277-8EB5-6D713BBA1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Hoe in de </a:t>
            </a:r>
            <a:r>
              <a:rPr lang="en-US" dirty="0" err="1"/>
              <a:t>praktijk</a:t>
            </a:r>
            <a:r>
              <a:rPr lang="en-US" dirty="0"/>
              <a:t> in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zetten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74D44E7-7819-432F-BBB0-DDCB3FD05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90775"/>
          </a:xfrm>
        </p:spPr>
        <p:txBody>
          <a:bodyPr>
            <a:normAutofit lnSpcReduction="10000"/>
          </a:bodyPr>
          <a:lstStyle/>
          <a:p>
            <a:r>
              <a:rPr lang="nl-NL" dirty="0"/>
              <a:t>Wie gaat de </a:t>
            </a:r>
            <a:r>
              <a:rPr lang="nl-NL" dirty="0" err="1"/>
              <a:t>rubric</a:t>
            </a:r>
            <a:r>
              <a:rPr lang="nl-NL" dirty="0"/>
              <a:t> gebruiken:  Jij  en/of de leerling?</a:t>
            </a:r>
          </a:p>
          <a:p>
            <a:r>
              <a:rPr lang="nl-NL" dirty="0"/>
              <a:t>Is gebruik: passief of actief?</a:t>
            </a:r>
          </a:p>
          <a:p>
            <a:r>
              <a:rPr lang="nl-NL" dirty="0"/>
              <a:t>Leg je koppelingen naar je les / planner </a:t>
            </a:r>
            <a:r>
              <a:rPr lang="nl-NL" dirty="0" err="1"/>
              <a:t>etc</a:t>
            </a:r>
            <a:r>
              <a:rPr lang="nl-NL" dirty="0"/>
              <a:t>?</a:t>
            </a:r>
          </a:p>
          <a:p>
            <a:r>
              <a:rPr lang="nl-NL" dirty="0"/>
              <a:t>Maak je de </a:t>
            </a:r>
            <a:r>
              <a:rPr lang="nl-NL" dirty="0" err="1"/>
              <a:t>rubric</a:t>
            </a:r>
            <a:r>
              <a:rPr lang="nl-NL" dirty="0"/>
              <a:t> voor een les, onderwerp, lessenserie, een doorlopende lijn gedurende het jaar (of jaren)?</a:t>
            </a:r>
          </a:p>
        </p:txBody>
      </p:sp>
    </p:spTree>
    <p:extLst>
      <p:ext uri="{BB962C8B-B14F-4D97-AF65-F5344CB8AC3E}">
        <p14:creationId xmlns:p14="http://schemas.microsoft.com/office/powerpoint/2010/main" val="1808038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D1776-9B47-4535-A2AC-9611DFB44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906" y="502145"/>
            <a:ext cx="10144664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/>
              <a:t>Denk</a:t>
            </a:r>
            <a:r>
              <a:rPr lang="en-US" sz="4000" b="1" dirty="0"/>
              <a:t> </a:t>
            </a:r>
            <a:r>
              <a:rPr lang="en-US" sz="4000" b="1" dirty="0" err="1"/>
              <a:t>terug</a:t>
            </a:r>
            <a:r>
              <a:rPr lang="en-US" sz="4000" b="1" dirty="0"/>
              <a:t> </a:t>
            </a:r>
            <a:r>
              <a:rPr lang="en-US" sz="4000" b="1" dirty="0" err="1"/>
              <a:t>aan</a:t>
            </a:r>
            <a:r>
              <a:rPr lang="en-US" sz="4000" b="1" dirty="0"/>
              <a:t> de </a:t>
            </a:r>
            <a:r>
              <a:rPr lang="en-US" sz="4000" b="1" dirty="0" err="1"/>
              <a:t>vorige</a:t>
            </a:r>
            <a:r>
              <a:rPr lang="en-US" sz="4000" b="1" dirty="0"/>
              <a:t> </a:t>
            </a:r>
            <a:r>
              <a:rPr lang="en-US" sz="4000" b="1" dirty="0" err="1"/>
              <a:t>bijeenkomst</a:t>
            </a:r>
            <a:r>
              <a:rPr lang="en-US" sz="4000" b="1" dirty="0"/>
              <a:t>…</a:t>
            </a:r>
            <a:endParaRPr lang="nl-NL" sz="4000" b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FBEEC88-89B0-4FF7-B04E-E8F983035D3B}"/>
              </a:ext>
            </a:extLst>
          </p:cNvPr>
          <p:cNvSpPr/>
          <p:nvPr/>
        </p:nvSpPr>
        <p:spPr>
          <a:xfrm>
            <a:off x="7247674" y="3157166"/>
            <a:ext cx="1646103" cy="154119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Fase 2</a:t>
            </a: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Leerlingreacties ontlokken en verzamelen</a:t>
            </a:r>
            <a:endParaRPr lang="nl-NL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1A72939-265F-4CA9-A0AB-2B6A1ED64E10}"/>
              </a:ext>
            </a:extLst>
          </p:cNvPr>
          <p:cNvSpPr/>
          <p:nvPr/>
        </p:nvSpPr>
        <p:spPr>
          <a:xfrm>
            <a:off x="3209987" y="3152971"/>
            <a:ext cx="1646103" cy="154119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Fase 5</a:t>
            </a: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Vervolgacties ondernemen: onderwijs &amp; leren aanpassen</a:t>
            </a:r>
            <a:endParaRPr lang="nl-NL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0A47667-5B51-46D2-BF17-E3F8AC7BCB48}"/>
              </a:ext>
            </a:extLst>
          </p:cNvPr>
          <p:cNvSpPr/>
          <p:nvPr/>
        </p:nvSpPr>
        <p:spPr>
          <a:xfrm>
            <a:off x="5228830" y="1896849"/>
            <a:ext cx="1646103" cy="154119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Fase 1</a:t>
            </a: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Verwachtingen verhelderen</a:t>
            </a:r>
            <a:endParaRPr lang="nl-NL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F22094-4437-4A94-9DBD-3DA7415DA740}"/>
              </a:ext>
            </a:extLst>
          </p:cNvPr>
          <p:cNvSpPr/>
          <p:nvPr/>
        </p:nvSpPr>
        <p:spPr>
          <a:xfrm>
            <a:off x="4328958" y="4951680"/>
            <a:ext cx="1646103" cy="154119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Fase 4</a:t>
            </a: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Communiceren met leerlingen over resultaten</a:t>
            </a:r>
            <a:endParaRPr lang="nl-NL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CE6E3F-C634-4137-985C-1BBBE8985A4E}"/>
              </a:ext>
            </a:extLst>
          </p:cNvPr>
          <p:cNvSpPr/>
          <p:nvPr/>
        </p:nvSpPr>
        <p:spPr>
          <a:xfrm>
            <a:off x="6333508" y="4925239"/>
            <a:ext cx="1646103" cy="154119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Fase 3</a:t>
            </a: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Reacties analyseren en interpreteren</a:t>
            </a:r>
            <a:endParaRPr lang="nl-NL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FA6BCC7-28B0-473E-8EAF-24E812CF4DDB}"/>
              </a:ext>
            </a:extLst>
          </p:cNvPr>
          <p:cNvCxnSpPr>
            <a:cxnSpLocks/>
          </p:cNvCxnSpPr>
          <p:nvPr/>
        </p:nvCxnSpPr>
        <p:spPr>
          <a:xfrm flipV="1">
            <a:off x="4687988" y="2976121"/>
            <a:ext cx="333102" cy="2303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3A86ACA-04AB-4D94-B11B-6CF0D1DE23CB}"/>
              </a:ext>
            </a:extLst>
          </p:cNvPr>
          <p:cNvCxnSpPr>
            <a:cxnSpLocks/>
          </p:cNvCxnSpPr>
          <p:nvPr/>
        </p:nvCxnSpPr>
        <p:spPr>
          <a:xfrm>
            <a:off x="7018114" y="3018883"/>
            <a:ext cx="346314" cy="2338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335ABCA-0267-4C85-A540-9E65ACD0EACA}"/>
              </a:ext>
            </a:extLst>
          </p:cNvPr>
          <p:cNvCxnSpPr>
            <a:cxnSpLocks/>
          </p:cNvCxnSpPr>
          <p:nvPr/>
        </p:nvCxnSpPr>
        <p:spPr>
          <a:xfrm flipH="1">
            <a:off x="7646915" y="4761993"/>
            <a:ext cx="118290" cy="2165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14122BC-8688-40A6-A839-46E3E38F8C29}"/>
              </a:ext>
            </a:extLst>
          </p:cNvPr>
          <p:cNvCxnSpPr>
            <a:cxnSpLocks/>
          </p:cNvCxnSpPr>
          <p:nvPr/>
        </p:nvCxnSpPr>
        <p:spPr>
          <a:xfrm flipH="1" flipV="1">
            <a:off x="4716365" y="4682018"/>
            <a:ext cx="163496" cy="257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0A44224-F8D5-48D8-83C5-FFD7E01E30B3}"/>
              </a:ext>
            </a:extLst>
          </p:cNvPr>
          <p:cNvCxnSpPr>
            <a:cxnSpLocks/>
          </p:cNvCxnSpPr>
          <p:nvPr/>
        </p:nvCxnSpPr>
        <p:spPr>
          <a:xfrm flipH="1">
            <a:off x="6051881" y="5890046"/>
            <a:ext cx="2075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740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510259-144C-42F5-9BCA-DAD8A3DB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Vooruit kijken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C915C0-4944-4AD0-970E-E65ADF4A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Volgende keer besteden we tijd aan Feedback met praktische werkvormen die je daarvoor kunt inzetten.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Waar wil jij nog aandacht voor komende afsluitende bijeenkomst (gemist, verdieping, herhaling)?</a:t>
            </a:r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Schrijf je onderwerp / vraag op een post-it en plak die op het bord / flap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69309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1B164B-10E1-4863-A5E9-C38D5077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Jouw plan komende weken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F4D644-B453-4812-9A05-015605F9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/>
              <a:t>Vul het exit formulier in:</a:t>
            </a:r>
          </a:p>
          <a:p>
            <a:pPr lvl="1"/>
            <a:r>
              <a:rPr lang="nl-NL" dirty="0"/>
              <a:t>Waar ga jij komende weken mee aan de slag?</a:t>
            </a:r>
          </a:p>
          <a:p>
            <a:pPr marL="457200" lvl="1" indent="0">
              <a:buNone/>
            </a:pPr>
            <a:r>
              <a:rPr lang="nl-NL" dirty="0"/>
              <a:t>	(leerdoelen en succescriteria, diagnostische vragen, </a:t>
            </a:r>
            <a:r>
              <a:rPr lang="nl-NL" dirty="0" err="1"/>
              <a:t>rubrics</a:t>
            </a:r>
            <a:r>
              <a:rPr lang="nl-NL" dirty="0"/>
              <a:t>, ……. )</a:t>
            </a:r>
          </a:p>
          <a:p>
            <a:pPr lvl="1"/>
            <a:r>
              <a:rPr lang="nl-NL" dirty="0"/>
              <a:t>Hoe ga je dat doen?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Denk daarnaast ook aan het maken van een lesvoorbereiding en het ontvangen van feedback daarop!</a:t>
            </a:r>
          </a:p>
        </p:txBody>
      </p:sp>
    </p:spTree>
    <p:extLst>
      <p:ext uri="{BB962C8B-B14F-4D97-AF65-F5344CB8AC3E}">
        <p14:creationId xmlns:p14="http://schemas.microsoft.com/office/powerpoint/2010/main" val="2076626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F95974-2241-44BB-ACAA-B20427D95063}"/>
              </a:ext>
            </a:extLst>
          </p:cNvPr>
          <p:cNvSpPr txBox="1"/>
          <p:nvPr/>
        </p:nvSpPr>
        <p:spPr>
          <a:xfrm>
            <a:off x="221411" y="276045"/>
            <a:ext cx="11749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/>
              <a:t>Lesvoorbereidingsformulier</a:t>
            </a:r>
            <a:r>
              <a:rPr lang="en-US" sz="4000" b="1" dirty="0"/>
              <a:t>:</a:t>
            </a:r>
          </a:p>
          <a:p>
            <a:pPr algn="ctr"/>
            <a:r>
              <a:rPr lang="en-US" sz="2400" b="1" dirty="0" err="1"/>
              <a:t>Wanneer</a:t>
            </a:r>
            <a:r>
              <a:rPr lang="en-US" sz="2400" b="1" dirty="0"/>
              <a:t> en hoe </a:t>
            </a:r>
            <a:r>
              <a:rPr lang="en-US" sz="2400" b="1" dirty="0" err="1"/>
              <a:t>kun</a:t>
            </a:r>
            <a:r>
              <a:rPr lang="en-US" sz="2400" b="1" dirty="0"/>
              <a:t> je het </a:t>
            </a:r>
            <a:r>
              <a:rPr lang="en-US" sz="2400" b="1" dirty="0" err="1"/>
              <a:t>geleerde</a:t>
            </a:r>
            <a:r>
              <a:rPr lang="en-US" sz="2400" b="1" dirty="0"/>
              <a:t> van </a:t>
            </a:r>
            <a:r>
              <a:rPr lang="en-US" sz="2400" b="1" dirty="0" err="1"/>
              <a:t>vandaag</a:t>
            </a:r>
            <a:r>
              <a:rPr lang="en-US" sz="2400" b="1" dirty="0"/>
              <a:t> </a:t>
            </a:r>
            <a:r>
              <a:rPr lang="en-US" sz="2400" b="1" dirty="0" err="1"/>
              <a:t>inzetten</a:t>
            </a:r>
            <a:r>
              <a:rPr lang="en-US" sz="2400" b="1" dirty="0"/>
              <a:t> in </a:t>
            </a:r>
            <a:r>
              <a:rPr lang="en-US" sz="2400" b="1" dirty="0" err="1"/>
              <a:t>een</a:t>
            </a:r>
            <a:r>
              <a:rPr lang="en-US" sz="2400" b="1" dirty="0"/>
              <a:t> les die </a:t>
            </a:r>
            <a:r>
              <a:rPr lang="en-US" sz="2400" b="1" dirty="0" err="1"/>
              <a:t>voor</a:t>
            </a:r>
            <a:r>
              <a:rPr lang="en-US" sz="2400" b="1" dirty="0"/>
              <a:t> de </a:t>
            </a:r>
            <a:r>
              <a:rPr lang="en-US" sz="2400" b="1" dirty="0" err="1"/>
              <a:t>volgende</a:t>
            </a:r>
            <a:r>
              <a:rPr lang="en-US" sz="2400" b="1" dirty="0"/>
              <a:t> </a:t>
            </a:r>
            <a:r>
              <a:rPr lang="en-US" sz="2400" b="1" dirty="0" err="1"/>
              <a:t>bijeenkomst</a:t>
            </a:r>
            <a:r>
              <a:rPr lang="en-US" sz="2400" b="1" dirty="0"/>
              <a:t> </a:t>
            </a:r>
            <a:r>
              <a:rPr lang="en-US" sz="2400" b="1" dirty="0" err="1"/>
              <a:t>zal</a:t>
            </a:r>
            <a:r>
              <a:rPr lang="en-US" sz="2400" b="1" dirty="0"/>
              <a:t> </a:t>
            </a:r>
            <a:r>
              <a:rPr lang="en-US" sz="2400" b="1" dirty="0" err="1"/>
              <a:t>plaatsvinden</a:t>
            </a:r>
            <a:r>
              <a:rPr lang="en-US" sz="2400" b="1" dirty="0"/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A8EDF7-9D3C-4A84-8B95-41FAFBCC8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1526" y="2238375"/>
            <a:ext cx="603885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217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86197D16-FE75-4A0E-A0C9-28C0F04A4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570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FA8FCEC6-4B30-4FF2-8B32-504BEAEA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9820"/>
          <a:stretch>
            <a:fillRect/>
          </a:stretch>
        </p:blipFill>
        <p:spPr>
          <a:xfrm>
            <a:off x="0" y="3808676"/>
            <a:ext cx="12192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290574-D82B-4C59-B4FA-8DA739DF0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277" y="1095811"/>
            <a:ext cx="10021446" cy="297634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indent="0" algn="ctr"/>
            <a:r>
              <a:rPr lang="en-US" sz="4000" b="1" dirty="0">
                <a:solidFill>
                  <a:schemeClr val="bg1"/>
                </a:solidFill>
              </a:rPr>
              <a:t>VOER DE VOORBEREIDE LES UIT VOOR DE VOLGENDE BIJEENKOMST. 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VOLGENDE BIJEENKOMST: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16</a:t>
            </a:r>
            <a:r>
              <a:rPr lang="en-US" sz="4000" dirty="0">
                <a:solidFill>
                  <a:schemeClr val="bg1"/>
                </a:solidFill>
              </a:rPr>
              <a:t> April 14:00 – 17:00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Windesheim</a:t>
            </a:r>
            <a:r>
              <a:rPr lang="en-US" sz="4000" dirty="0">
                <a:solidFill>
                  <a:schemeClr val="bg1"/>
                </a:solidFill>
              </a:rPr>
              <a:t> Zwolle</a:t>
            </a:r>
            <a:br>
              <a:rPr lang="en-US" sz="6600" dirty="0"/>
            </a:br>
            <a:endParaRPr lang="en-US" sz="6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B2A5F-889F-4C73-9C91-05CE8CABF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7551" y="5359936"/>
            <a:ext cx="9416898" cy="7236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</a:rPr>
              <a:t>Vragen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</a:rPr>
              <a:t>opmerkingen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?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Mail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naar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j.a.devries@utwente.nl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73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A9E12-57B2-4CEB-8E45-3A67A286E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Bronnen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A3BD3D-DF94-4132-B57D-84058218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Artikel Een </a:t>
            </a:r>
            <a:r>
              <a:rPr lang="nl-NL" dirty="0" err="1"/>
              <a:t>rubric</a:t>
            </a:r>
            <a:r>
              <a:rPr lang="nl-NL" dirty="0"/>
              <a:t> voor het maken van </a:t>
            </a:r>
            <a:r>
              <a:rPr lang="nl-NL" dirty="0" err="1"/>
              <a:t>rubrics</a:t>
            </a:r>
            <a:r>
              <a:rPr lang="nl-NL" dirty="0"/>
              <a:t>: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https://www.vernieuwenderwijs.nl/rubric-voor-rubrics/</a:t>
            </a:r>
            <a:endParaRPr lang="nl-NL" dirty="0"/>
          </a:p>
          <a:p>
            <a:pPr marL="0" indent="0">
              <a:buNone/>
            </a:pPr>
            <a:endParaRPr lang="nl-NL" dirty="0">
              <a:hlinkClick r:id="rId2"/>
            </a:endParaRPr>
          </a:p>
          <a:p>
            <a:pPr marL="0" indent="0">
              <a:buNone/>
            </a:pPr>
            <a:r>
              <a:rPr lang="nl-NL" dirty="0"/>
              <a:t>Artikel </a:t>
            </a:r>
            <a:r>
              <a:rPr lang="nl-NL" dirty="0" err="1"/>
              <a:t>scienceguide</a:t>
            </a:r>
            <a:r>
              <a:rPr lang="nl-NL" dirty="0"/>
              <a:t> met kritisch geluid:</a:t>
            </a:r>
            <a:endParaRPr lang="nl-NL" dirty="0">
              <a:hlinkClick r:id="rId2"/>
            </a:endParaRPr>
          </a:p>
          <a:p>
            <a:pPr marL="0" indent="0">
              <a:buNone/>
            </a:pPr>
            <a:r>
              <a:rPr lang="nl-NL" dirty="0">
                <a:hlinkClick r:id="rId3"/>
              </a:rPr>
              <a:t>Een kritische blik op </a:t>
            </a:r>
            <a:r>
              <a:rPr lang="nl-NL" dirty="0" err="1">
                <a:hlinkClick r:id="rId3"/>
              </a:rPr>
              <a:t>rubric</a:t>
            </a:r>
            <a:r>
              <a:rPr lang="nl-NL" dirty="0">
                <a:hlinkClick r:id="rId3"/>
              </a:rPr>
              <a:t> als beoordelingsinstrument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805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B5D76-50B0-4087-9EB5-35E33DEE4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4600" b="1" dirty="0" err="1"/>
              <a:t>Reflecteren</a:t>
            </a:r>
            <a:endParaRPr lang="nl-NL" sz="4600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1B760E-5570-4D36-B704-1DAE2A7E8D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39465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517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8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B7BA89-DC68-434B-8AAE-B4B0F1AEB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000000"/>
                </a:solidFill>
              </a:rPr>
              <a:t>Leerdoelen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huidige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sessie</a:t>
            </a:r>
            <a:endParaRPr lang="nl-NL" b="1" dirty="0">
              <a:solidFill>
                <a:srgbClr val="000000"/>
              </a:solidFill>
            </a:endParaRPr>
          </a:p>
        </p:txBody>
      </p:sp>
      <p:sp>
        <p:nvSpPr>
          <p:cNvPr id="27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23000">
                  <a:schemeClr val="accent2">
                    <a:lumMod val="20000"/>
                    <a:lumOff val="80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2D9C5-383A-4F72-9967-0C069B5B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Na </a:t>
            </a:r>
            <a:r>
              <a:rPr lang="en-US" b="1" dirty="0" err="1">
                <a:solidFill>
                  <a:srgbClr val="000000"/>
                </a:solidFill>
              </a:rPr>
              <a:t>deze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sessie</a:t>
            </a:r>
            <a:r>
              <a:rPr lang="en-US" b="1" dirty="0">
                <a:solidFill>
                  <a:srgbClr val="000000"/>
                </a:solidFill>
              </a:rPr>
              <a:t> ben je in </a:t>
            </a:r>
            <a:r>
              <a:rPr lang="en-US" b="1" dirty="0" err="1">
                <a:solidFill>
                  <a:srgbClr val="000000"/>
                </a:solidFill>
              </a:rPr>
              <a:t>staat</a:t>
            </a:r>
            <a:r>
              <a:rPr lang="en-US" b="1" dirty="0">
                <a:solidFill>
                  <a:srgbClr val="000000"/>
                </a:solidFill>
              </a:rPr>
              <a:t> om:</a:t>
            </a:r>
          </a:p>
          <a:p>
            <a:pPr>
              <a:buFontTx/>
              <a:buChar char="-"/>
            </a:pPr>
            <a:r>
              <a:rPr lang="en-US" dirty="0" err="1">
                <a:solidFill>
                  <a:srgbClr val="000000"/>
                </a:solidFill>
              </a:rPr>
              <a:t>Leerdoelen</a:t>
            </a:r>
            <a:r>
              <a:rPr lang="en-US" dirty="0">
                <a:solidFill>
                  <a:srgbClr val="000000"/>
                </a:solidFill>
              </a:rPr>
              <a:t> en </a:t>
            </a:r>
            <a:r>
              <a:rPr lang="en-US" dirty="0" err="1">
                <a:solidFill>
                  <a:srgbClr val="000000"/>
                </a:solidFill>
              </a:rPr>
              <a:t>succescriteria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formuleren</a:t>
            </a:r>
            <a:r>
              <a:rPr lang="en-US" dirty="0">
                <a:solidFill>
                  <a:srgbClr val="000000"/>
                </a:solidFill>
              </a:rPr>
              <a:t> in de </a:t>
            </a:r>
            <a:r>
              <a:rPr lang="en-US" dirty="0" err="1">
                <a:solidFill>
                  <a:srgbClr val="000000"/>
                </a:solidFill>
              </a:rPr>
              <a:t>vorm</a:t>
            </a:r>
            <a:r>
              <a:rPr lang="en-US" dirty="0">
                <a:solidFill>
                  <a:srgbClr val="000000"/>
                </a:solidFill>
              </a:rPr>
              <a:t> van rubrics.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Rubrics </a:t>
            </a:r>
            <a:r>
              <a:rPr lang="en-US" dirty="0" err="1">
                <a:solidFill>
                  <a:srgbClr val="000000"/>
                </a:solidFill>
              </a:rPr>
              <a:t>te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gebruiken</a:t>
            </a:r>
            <a:r>
              <a:rPr lang="en-US" dirty="0">
                <a:solidFill>
                  <a:srgbClr val="000000"/>
                </a:solidFill>
              </a:rPr>
              <a:t> in je les.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47B255F-B8CA-456F-843D-2541973D336A}"/>
              </a:ext>
            </a:extLst>
          </p:cNvPr>
          <p:cNvSpPr/>
          <p:nvPr/>
        </p:nvSpPr>
        <p:spPr>
          <a:xfrm>
            <a:off x="3278180" y="2360738"/>
            <a:ext cx="1646103" cy="154119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Fase 2</a:t>
            </a: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Leerlingreacties ontlokken en verzamelen</a:t>
            </a:r>
            <a:endParaRPr lang="nl-NL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D620525-0240-4CE4-A3F9-631A19A09380}"/>
              </a:ext>
            </a:extLst>
          </p:cNvPr>
          <p:cNvSpPr/>
          <p:nvPr/>
        </p:nvSpPr>
        <p:spPr>
          <a:xfrm>
            <a:off x="-322932" y="2453266"/>
            <a:ext cx="1646103" cy="154119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Fase 5</a:t>
            </a: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Vervolgacties ondernemen: onderwijs &amp; leren aanpassen</a:t>
            </a:r>
            <a:endParaRPr lang="nl-NL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58B11BA-BFBB-47A2-8898-36CF193D9B23}"/>
              </a:ext>
            </a:extLst>
          </p:cNvPr>
          <p:cNvSpPr/>
          <p:nvPr/>
        </p:nvSpPr>
        <p:spPr>
          <a:xfrm>
            <a:off x="1466726" y="1175649"/>
            <a:ext cx="1646103" cy="154119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Fase 1</a:t>
            </a: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Verwachtingen verhelderen</a:t>
            </a:r>
            <a:endParaRPr lang="nl-NL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E67B0D3-9588-4CF6-9090-BDFCFEF679CF}"/>
              </a:ext>
            </a:extLst>
          </p:cNvPr>
          <p:cNvSpPr/>
          <p:nvPr/>
        </p:nvSpPr>
        <p:spPr>
          <a:xfrm>
            <a:off x="566854" y="4230480"/>
            <a:ext cx="1646103" cy="154119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Fase 4</a:t>
            </a: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Communiceren met leerlingen over resultaten</a:t>
            </a:r>
            <a:endParaRPr lang="nl-NL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718827A-32DE-4DC4-8E58-461C12AB1DB1}"/>
              </a:ext>
            </a:extLst>
          </p:cNvPr>
          <p:cNvSpPr/>
          <p:nvPr/>
        </p:nvSpPr>
        <p:spPr>
          <a:xfrm>
            <a:off x="2557878" y="4241326"/>
            <a:ext cx="1646104" cy="154119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Fase 3</a:t>
            </a: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Reacties analyseren en interpreteren</a:t>
            </a:r>
            <a:endParaRPr lang="nl-NL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CCE37B1-F6DB-4FB3-9255-0913A75976FB}"/>
              </a:ext>
            </a:extLst>
          </p:cNvPr>
          <p:cNvCxnSpPr>
            <a:cxnSpLocks/>
          </p:cNvCxnSpPr>
          <p:nvPr/>
        </p:nvCxnSpPr>
        <p:spPr>
          <a:xfrm flipV="1">
            <a:off x="1021681" y="2217247"/>
            <a:ext cx="333102" cy="2303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2B50F2F-E18C-4045-AEAB-87F856CE4881}"/>
              </a:ext>
            </a:extLst>
          </p:cNvPr>
          <p:cNvCxnSpPr>
            <a:cxnSpLocks/>
          </p:cNvCxnSpPr>
          <p:nvPr/>
        </p:nvCxnSpPr>
        <p:spPr>
          <a:xfrm>
            <a:off x="3114464" y="2224547"/>
            <a:ext cx="346314" cy="2338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F84E5DC-886F-44F9-82C5-7821DB7E3D93}"/>
              </a:ext>
            </a:extLst>
          </p:cNvPr>
          <p:cNvCxnSpPr>
            <a:cxnSpLocks/>
          </p:cNvCxnSpPr>
          <p:nvPr/>
        </p:nvCxnSpPr>
        <p:spPr>
          <a:xfrm flipH="1">
            <a:off x="3765974" y="3972011"/>
            <a:ext cx="165038" cy="2283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EA7FB9B-33CE-4429-B91F-3CED2D46D87B}"/>
              </a:ext>
            </a:extLst>
          </p:cNvPr>
          <p:cNvCxnSpPr>
            <a:cxnSpLocks/>
          </p:cNvCxnSpPr>
          <p:nvPr/>
        </p:nvCxnSpPr>
        <p:spPr>
          <a:xfrm flipH="1" flipV="1">
            <a:off x="854891" y="4006711"/>
            <a:ext cx="163496" cy="257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7E4B828-F19B-4E12-B30E-16B8872D4EB9}"/>
              </a:ext>
            </a:extLst>
          </p:cNvPr>
          <p:cNvCxnSpPr>
            <a:cxnSpLocks/>
            <a:stCxn id="44" idx="2"/>
            <a:endCxn id="43" idx="6"/>
          </p:cNvCxnSpPr>
          <p:nvPr/>
        </p:nvCxnSpPr>
        <p:spPr>
          <a:xfrm flipH="1" flipV="1">
            <a:off x="2212957" y="5001078"/>
            <a:ext cx="344921" cy="10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49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BB907-6135-4B6F-97D1-DC4E2628B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Rubrics…wat </a:t>
            </a:r>
            <a:r>
              <a:rPr lang="en-US" dirty="0" err="1"/>
              <a:t>weet</a:t>
            </a:r>
            <a:r>
              <a:rPr lang="en-US" dirty="0"/>
              <a:t> je </a:t>
            </a:r>
            <a:r>
              <a:rPr lang="en-US" dirty="0" err="1"/>
              <a:t>er</a:t>
            </a:r>
            <a:r>
              <a:rPr lang="en-US" dirty="0"/>
              <a:t> al van?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63D6A-423D-4067-920D-77E8DB6DA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nl-NL" dirty="0"/>
              <a:t>Eigenlijk (nog) niets.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/>
              <a:t>Een beetje, ik heb er wel eens een paar gezien.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/>
              <a:t>Een beetje, ik heb ze zelf wel eens gebruikt (in eigen opleiding </a:t>
            </a:r>
            <a:r>
              <a:rPr lang="nl-NL" dirty="0" err="1"/>
              <a:t>bijv</a:t>
            </a:r>
            <a:r>
              <a:rPr lang="nl-NL" dirty="0"/>
              <a:t>).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/>
              <a:t>Best wat en ik heb er ook wel eens een </a:t>
            </a:r>
            <a:r>
              <a:rPr lang="nl-NL" dirty="0" err="1"/>
              <a:t>rubric</a:t>
            </a:r>
            <a:r>
              <a:rPr lang="nl-NL" dirty="0"/>
              <a:t> gemaakt.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/>
              <a:t>Dit is dagelijkse kost voor mij, ik gebruik </a:t>
            </a:r>
            <a:r>
              <a:rPr lang="nl-NL" dirty="0" err="1"/>
              <a:t>rubrics</a:t>
            </a:r>
            <a:r>
              <a:rPr lang="nl-NL" dirty="0"/>
              <a:t> standaard in mijn les.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Voor zowel mijn leerlingen als mijzelf is dit het uitgangspunt voor onze lessen.</a:t>
            </a:r>
            <a:endParaRPr lang="nl-NL" dirty="0"/>
          </a:p>
          <a:p>
            <a:pPr marL="0" indent="0" fontAlgn="base">
              <a:buNone/>
            </a:pPr>
            <a:endParaRPr lang="nl-NL" dirty="0"/>
          </a:p>
          <a:p>
            <a:r>
              <a:rPr lang="nl-NL" dirty="0"/>
              <a:t>Ga naar </a:t>
            </a:r>
            <a:r>
              <a:rPr lang="nl-NL" b="1" dirty="0"/>
              <a:t>menti.com</a:t>
            </a:r>
            <a:r>
              <a:rPr lang="nl-NL" dirty="0"/>
              <a:t> en gebruik de volgende code: </a:t>
            </a:r>
            <a:r>
              <a:rPr lang="nl-NL" b="1" dirty="0"/>
              <a:t>19 95 68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10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E8AFB-9CE8-478F-AFB6-DEFE7FE5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Waarom</a:t>
            </a:r>
            <a:r>
              <a:rPr lang="en-US" dirty="0"/>
              <a:t> rubrics?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2C057-A722-4D0A-B94F-E1CDBBEDB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612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err="1"/>
              <a:t>Verhogen</a:t>
            </a:r>
            <a:r>
              <a:rPr lang="en-US" dirty="0"/>
              <a:t> </a:t>
            </a:r>
            <a:r>
              <a:rPr lang="en-US" dirty="0" err="1"/>
              <a:t>transparantie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err="1"/>
              <a:t>Verminderen</a:t>
            </a:r>
            <a:r>
              <a:rPr lang="en-US" dirty="0"/>
              <a:t> angst</a:t>
            </a:r>
          </a:p>
          <a:p>
            <a:pPr marL="514350" indent="-514350">
              <a:buAutoNum type="arabicParenR"/>
            </a:pPr>
            <a:r>
              <a:rPr lang="en-US" dirty="0" err="1"/>
              <a:t>Helpen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feedbackproces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err="1"/>
              <a:t>Verbeteren</a:t>
            </a:r>
            <a:r>
              <a:rPr lang="en-US" dirty="0"/>
              <a:t> de “self-efficacy”</a:t>
            </a:r>
          </a:p>
          <a:p>
            <a:pPr marL="514350" indent="-514350">
              <a:buAutoNum type="arabicParenR"/>
            </a:pPr>
            <a:r>
              <a:rPr lang="en-US" dirty="0" err="1"/>
              <a:t>Verbeteren</a:t>
            </a:r>
            <a:r>
              <a:rPr lang="en-US" dirty="0"/>
              <a:t> de </a:t>
            </a:r>
            <a:r>
              <a:rPr lang="en-US" dirty="0" err="1"/>
              <a:t>zelfgerulatie</a:t>
            </a:r>
            <a:r>
              <a:rPr lang="en-US" dirty="0"/>
              <a:t> 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0" indent="0" algn="r">
              <a:buNone/>
            </a:pPr>
            <a:r>
              <a:rPr lang="nl-NL" dirty="0" err="1"/>
              <a:t>Panadero</a:t>
            </a:r>
            <a:r>
              <a:rPr lang="nl-NL" dirty="0"/>
              <a:t> &amp; </a:t>
            </a:r>
            <a:r>
              <a:rPr lang="nl-NL" dirty="0" err="1"/>
              <a:t>Jonsson</a:t>
            </a:r>
            <a:r>
              <a:rPr lang="nl-NL" dirty="0"/>
              <a:t> (2013)</a:t>
            </a:r>
          </a:p>
        </p:txBody>
      </p:sp>
    </p:spTree>
    <p:extLst>
      <p:ext uri="{BB962C8B-B14F-4D97-AF65-F5344CB8AC3E}">
        <p14:creationId xmlns:p14="http://schemas.microsoft.com/office/powerpoint/2010/main" val="2220280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F5F6E-9999-4203-B3B9-6CB14D7AE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rubrics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853F2-1666-4249-87E2-CB845EFF3C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Holistische</a:t>
            </a:r>
            <a:r>
              <a:rPr lang="en-US" b="1" dirty="0"/>
              <a:t> rubrics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Één</a:t>
            </a: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geheel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Eenvoudige</a:t>
            </a:r>
            <a:r>
              <a:rPr lang="en-US" altLang="en-US" dirty="0">
                <a:latin typeface="Calibri" panose="020F0502020204030204" pitchFamily="34" charset="0"/>
              </a:rPr>
              <a:t> taken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Ongedetailleerd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Makkelijk</a:t>
            </a:r>
            <a:r>
              <a:rPr lang="en-US" altLang="en-US" dirty="0">
                <a:latin typeface="Calibri" panose="020F0502020204030204" pitchFamily="34" charset="0"/>
              </a:rPr>
              <a:t>/</a:t>
            </a:r>
            <a:r>
              <a:rPr lang="en-US" altLang="en-US" dirty="0" err="1">
                <a:latin typeface="Calibri" panose="020F0502020204030204" pitchFamily="34" charset="0"/>
              </a:rPr>
              <a:t>snel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Sociaal</a:t>
            </a: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wenselijkheid</a:t>
            </a:r>
            <a:r>
              <a:rPr lang="en-US" altLang="en-US" dirty="0">
                <a:latin typeface="Calibri" panose="020F0502020204030204" pitchFamily="34" charset="0"/>
              </a:rPr>
              <a:t>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8" name="Tijdelijke aanduiding voor inhoud 7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0C7DF329-AEA1-407F-B2F2-73D3D7F1BE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251" y="1495425"/>
            <a:ext cx="4987498" cy="4351338"/>
          </a:xfrm>
        </p:spPr>
      </p:pic>
    </p:spTree>
    <p:extLst>
      <p:ext uri="{BB962C8B-B14F-4D97-AF65-F5344CB8AC3E}">
        <p14:creationId xmlns:p14="http://schemas.microsoft.com/office/powerpoint/2010/main" val="174561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F5F6E-9999-4203-B3B9-6CB14D7AE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rubrics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6D808F96-46A9-4C11-98DF-BB5E723FB64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49300" y="3518274"/>
            <a:ext cx="10604500" cy="279573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84194-EE8E-4335-A5DD-A0C2BAD62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400" y="1487487"/>
            <a:ext cx="10515600" cy="2149244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Analytische</a:t>
            </a:r>
            <a:r>
              <a:rPr lang="en-US" b="1" dirty="0"/>
              <a:t> rubrics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err="1">
                <a:latin typeface="Calibri" panose="020F0502020204030204" pitchFamily="34" charset="0"/>
              </a:rPr>
              <a:t>Onderscheid</a:t>
            </a: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niveau’s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Multidimensionele</a:t>
            </a: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concepten</a:t>
            </a:r>
            <a:r>
              <a:rPr lang="en-US" altLang="en-US" dirty="0">
                <a:latin typeface="Calibri" panose="020F0502020204030204" pitchFamily="34" charset="0"/>
              </a:rPr>
              <a:t>/</a:t>
            </a:r>
            <a:r>
              <a:rPr lang="en-US" altLang="en-US" dirty="0" err="1">
                <a:latin typeface="Calibri" panose="020F0502020204030204" pitchFamily="34" charset="0"/>
              </a:rPr>
              <a:t>doelen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Specifiek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Kost</a:t>
            </a: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meer</a:t>
            </a: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tijd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Kwaliteit</a:t>
            </a: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werk</a:t>
            </a:r>
            <a:endParaRPr lang="en-US" alt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3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F5F6E-9999-4203-B3B9-6CB14D7AE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rubrics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853F2-1666-4249-87E2-CB845EFF3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425"/>
            <a:ext cx="10617200" cy="1933575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b="1" dirty="0"/>
              <a:t>Single point rubrics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Leerdoelgericht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Gericht</a:t>
            </a:r>
            <a:r>
              <a:rPr lang="en-US" altLang="en-US" dirty="0">
                <a:latin typeface="Calibri" panose="020F0502020204030204" pitchFamily="34" charset="0"/>
              </a:rPr>
              <a:t> op feedback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</a:rPr>
              <a:t> Meer </a:t>
            </a:r>
            <a:r>
              <a:rPr lang="en-US" altLang="en-US" dirty="0" err="1">
                <a:latin typeface="Calibri" panose="020F0502020204030204" pitchFamily="34" charset="0"/>
              </a:rPr>
              <a:t>werk</a:t>
            </a:r>
            <a:r>
              <a:rPr lang="en-US" altLang="en-US" dirty="0">
                <a:latin typeface="Calibri" panose="020F0502020204030204" pitchFamily="34" charset="0"/>
              </a:rPr>
              <a:t> voor docent in </a:t>
            </a:r>
            <a:r>
              <a:rPr lang="en-US" altLang="en-US" dirty="0" err="1">
                <a:latin typeface="Calibri" panose="020F0502020204030204" pitchFamily="34" charset="0"/>
              </a:rPr>
              <a:t>gebruik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Geeft</a:t>
            </a: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ruimte</a:t>
            </a:r>
            <a:endParaRPr lang="nl-NL" dirty="0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9C69AE77-205E-41D9-9E12-15D5BE8F8A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27028" y="3429000"/>
            <a:ext cx="10137943" cy="310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356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896</Words>
  <Application>Microsoft Office PowerPoint</Application>
  <PresentationFormat>Widescreen</PresentationFormat>
  <Paragraphs>176</Paragraphs>
  <Slides>27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Het bevorderen van formatief toetsen:  van theorie naar praktijk  Sessie 3</vt:lpstr>
      <vt:lpstr>Programma sessie 3</vt:lpstr>
      <vt:lpstr>Reflecteren</vt:lpstr>
      <vt:lpstr>Leerdoelen huidige sessie</vt:lpstr>
      <vt:lpstr>Rubrics…wat weet je er al van?</vt:lpstr>
      <vt:lpstr>Waarom rubrics?</vt:lpstr>
      <vt:lpstr>Drie soorten rubrics</vt:lpstr>
      <vt:lpstr>Drie soorten rubrics</vt:lpstr>
      <vt:lpstr>Drie soorten rubrics</vt:lpstr>
      <vt:lpstr>Het ‘gevaar’ van rubrics</vt:lpstr>
      <vt:lpstr>Waar voldoet een goede rubric aan?</vt:lpstr>
      <vt:lpstr>Succescriteria voor een rubric</vt:lpstr>
      <vt:lpstr>Maak een rubric voor komende periode</vt:lpstr>
      <vt:lpstr>Peerfeedback</vt:lpstr>
      <vt:lpstr>Verzamelen rubrics</vt:lpstr>
      <vt:lpstr>Hoe in de praktijk in te zetten?</vt:lpstr>
      <vt:lpstr>Hoe in de praktijk in te zetten?</vt:lpstr>
      <vt:lpstr>Hoe in de praktijk in te zetten?</vt:lpstr>
      <vt:lpstr>Hoe in de praktijk in te zetten?</vt:lpstr>
      <vt:lpstr>Hoe in de praktijk in  te zetten?</vt:lpstr>
      <vt:lpstr>Hoe in de praktijk in te zetten?</vt:lpstr>
      <vt:lpstr>Denk terug aan de vorige bijeenkomst…</vt:lpstr>
      <vt:lpstr>Vooruit kijken</vt:lpstr>
      <vt:lpstr>Jouw plan komende weken</vt:lpstr>
      <vt:lpstr>PowerPoint Presentation</vt:lpstr>
      <vt:lpstr>VOER DE VOORBEREIDE LES UIT VOOR DE VOLGENDE BIJEENKOMST.   VOLGENDE BIJEENKOMST:  16 April 14:00 – 17:00 Windesheim Zwolle </vt:lpstr>
      <vt:lpstr>Bronnen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bevorderen van formatief toetsen:  van theorie naar praktijk  Sessie 3</dc:title>
  <dc:creator>Vries, J.A. de (BMS)</dc:creator>
  <cp:lastModifiedBy>Vries, J.A. de (BMS)</cp:lastModifiedBy>
  <cp:revision>20</cp:revision>
  <dcterms:created xsi:type="dcterms:W3CDTF">2020-01-24T10:49:16Z</dcterms:created>
  <dcterms:modified xsi:type="dcterms:W3CDTF">2020-03-06T08:43:25Z</dcterms:modified>
</cp:coreProperties>
</file>